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7" r:id="rId3"/>
    <p:sldId id="308" r:id="rId4"/>
    <p:sldId id="389" r:id="rId5"/>
    <p:sldId id="283" r:id="rId6"/>
    <p:sldId id="374" r:id="rId7"/>
    <p:sldId id="423" r:id="rId8"/>
    <p:sldId id="391" r:id="rId9"/>
    <p:sldId id="393" r:id="rId10"/>
    <p:sldId id="394" r:id="rId11"/>
    <p:sldId id="326" r:id="rId12"/>
    <p:sldId id="344" r:id="rId13"/>
    <p:sldId id="336" r:id="rId14"/>
    <p:sldId id="327" r:id="rId15"/>
    <p:sldId id="345" r:id="rId16"/>
    <p:sldId id="363" r:id="rId17"/>
    <p:sldId id="338" r:id="rId18"/>
    <p:sldId id="360" r:id="rId19"/>
    <p:sldId id="375" r:id="rId20"/>
    <p:sldId id="285" r:id="rId21"/>
    <p:sldId id="354" r:id="rId22"/>
    <p:sldId id="404" r:id="rId23"/>
    <p:sldId id="405" r:id="rId24"/>
    <p:sldId id="330" r:id="rId25"/>
    <p:sldId id="351" r:id="rId26"/>
    <p:sldId id="332" r:id="rId27"/>
    <p:sldId id="381" r:id="rId28"/>
    <p:sldId id="384" r:id="rId29"/>
    <p:sldId id="383" r:id="rId30"/>
    <p:sldId id="357" r:id="rId31"/>
    <p:sldId id="408" r:id="rId32"/>
    <p:sldId id="352" r:id="rId33"/>
    <p:sldId id="355" r:id="rId34"/>
    <p:sldId id="382" r:id="rId35"/>
    <p:sldId id="286" r:id="rId36"/>
    <p:sldId id="349" r:id="rId37"/>
    <p:sldId id="412" r:id="rId38"/>
    <p:sldId id="333" r:id="rId39"/>
    <p:sldId id="289" r:id="rId40"/>
    <p:sldId id="361" r:id="rId41"/>
    <p:sldId id="322" r:id="rId42"/>
    <p:sldId id="415" r:id="rId43"/>
    <p:sldId id="335" r:id="rId44"/>
    <p:sldId id="380" r:id="rId45"/>
    <p:sldId id="377" r:id="rId46"/>
    <p:sldId id="315" r:id="rId47"/>
    <p:sldId id="314" r:id="rId48"/>
    <p:sldId id="311" r:id="rId49"/>
    <p:sldId id="310" r:id="rId50"/>
    <p:sldId id="309" r:id="rId51"/>
    <p:sldId id="343" r:id="rId52"/>
    <p:sldId id="364" r:id="rId53"/>
    <p:sldId id="368" r:id="rId54"/>
    <p:sldId id="365" r:id="rId55"/>
    <p:sldId id="300" r:id="rId56"/>
    <p:sldId id="425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8B3"/>
    <a:srgbClr val="FFCC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Hallgatók (ezer fő)</c:v>
                </c:pt>
              </c:strCache>
            </c:strRef>
          </c:tx>
          <c:invertIfNegative val="0"/>
          <c:cat>
            <c:strRef>
              <c:f>Munka1!$A$2:$A$12</c:f>
              <c:strCache>
                <c:ptCount val="11"/>
                <c:pt idx="0">
                  <c:v>1950-</c:v>
                </c:pt>
                <c:pt idx="1">
                  <c:v>1960-</c:v>
                </c:pt>
                <c:pt idx="2">
                  <c:v>1970-</c:v>
                </c:pt>
                <c:pt idx="3">
                  <c:v>1980-</c:v>
                </c:pt>
                <c:pt idx="4">
                  <c:v>1990-</c:v>
                </c:pt>
                <c:pt idx="5">
                  <c:v>20O0-</c:v>
                </c:pt>
                <c:pt idx="6">
                  <c:v>2005-</c:v>
                </c:pt>
                <c:pt idx="7">
                  <c:v>2010-</c:v>
                </c:pt>
                <c:pt idx="8">
                  <c:v>2014-</c:v>
                </c:pt>
                <c:pt idx="9">
                  <c:v>2015-</c:v>
                </c:pt>
                <c:pt idx="10">
                  <c:v>2016-</c:v>
                </c:pt>
              </c:strCache>
            </c:str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32</c:v>
                </c:pt>
                <c:pt idx="1">
                  <c:v>45</c:v>
                </c:pt>
                <c:pt idx="2">
                  <c:v>81</c:v>
                </c:pt>
                <c:pt idx="3">
                  <c:v>101</c:v>
                </c:pt>
                <c:pt idx="4">
                  <c:v>108</c:v>
                </c:pt>
                <c:pt idx="5">
                  <c:v>327</c:v>
                </c:pt>
                <c:pt idx="6">
                  <c:v>424</c:v>
                </c:pt>
                <c:pt idx="7">
                  <c:v>361</c:v>
                </c:pt>
                <c:pt idx="8">
                  <c:v>306</c:v>
                </c:pt>
                <c:pt idx="9">
                  <c:v>295</c:v>
                </c:pt>
                <c:pt idx="10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50624"/>
        <c:axId val="214252160"/>
      </c:barChart>
      <c:catAx>
        <c:axId val="214250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252160"/>
        <c:crosses val="autoZero"/>
        <c:auto val="1"/>
        <c:lblAlgn val="ctr"/>
        <c:lblOffset val="100"/>
        <c:noMultiLvlLbl val="0"/>
      </c:catAx>
      <c:valAx>
        <c:axId val="21425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hu-HU"/>
          </a:p>
        </c:txPr>
        <c:crossAx val="21425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aseline="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Támogatás</c:v>
                </c:pt>
              </c:strCache>
            </c:strRef>
          </c:tx>
          <c:invertIfNegative val="0"/>
          <c:cat>
            <c:numRef>
              <c:f>Munka1!$A$2:$A$10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Munka1!$B$2:$B$10</c:f>
              <c:numCache>
                <c:formatCode>General</c:formatCode>
                <c:ptCount val="9"/>
                <c:pt idx="0">
                  <c:v>200</c:v>
                </c:pt>
                <c:pt idx="1">
                  <c:v>185</c:v>
                </c:pt>
                <c:pt idx="2">
                  <c:v>186</c:v>
                </c:pt>
                <c:pt idx="3">
                  <c:v>160</c:v>
                </c:pt>
                <c:pt idx="4">
                  <c:v>130</c:v>
                </c:pt>
                <c:pt idx="5">
                  <c:v>145</c:v>
                </c:pt>
                <c:pt idx="6">
                  <c:v>150</c:v>
                </c:pt>
                <c:pt idx="7">
                  <c:v>150</c:v>
                </c:pt>
                <c:pt idx="8">
                  <c:v>180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Bevétel</c:v>
                </c:pt>
              </c:strCache>
            </c:strRef>
          </c:tx>
          <c:invertIfNegative val="0"/>
          <c:cat>
            <c:numRef>
              <c:f>Munka1!$A$2:$A$10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Munka1!$C$2:$C$10</c:f>
              <c:numCache>
                <c:formatCode>General</c:formatCode>
                <c:ptCount val="9"/>
                <c:pt idx="0">
                  <c:v>200</c:v>
                </c:pt>
                <c:pt idx="1">
                  <c:v>205</c:v>
                </c:pt>
                <c:pt idx="2">
                  <c:v>224</c:v>
                </c:pt>
                <c:pt idx="3">
                  <c:v>235</c:v>
                </c:pt>
                <c:pt idx="4">
                  <c:v>235</c:v>
                </c:pt>
                <c:pt idx="5">
                  <c:v>225</c:v>
                </c:pt>
                <c:pt idx="6">
                  <c:v>225</c:v>
                </c:pt>
                <c:pt idx="7">
                  <c:v>220</c:v>
                </c:pt>
                <c:pt idx="8">
                  <c:v>240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Kiadás</c:v>
                </c:pt>
              </c:strCache>
            </c:strRef>
          </c:tx>
          <c:invertIfNegative val="0"/>
          <c:cat>
            <c:numRef>
              <c:f>Munka1!$A$2:$A$10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Munka1!$D$2:$D$10</c:f>
              <c:numCache>
                <c:formatCode>General</c:formatCode>
                <c:ptCount val="9"/>
                <c:pt idx="0">
                  <c:v>400</c:v>
                </c:pt>
                <c:pt idx="1">
                  <c:v>390</c:v>
                </c:pt>
                <c:pt idx="2">
                  <c:v>430</c:v>
                </c:pt>
                <c:pt idx="3">
                  <c:v>385</c:v>
                </c:pt>
                <c:pt idx="4">
                  <c:v>365</c:v>
                </c:pt>
                <c:pt idx="5">
                  <c:v>370</c:v>
                </c:pt>
                <c:pt idx="6">
                  <c:v>375</c:v>
                </c:pt>
                <c:pt idx="7">
                  <c:v>370</c:v>
                </c:pt>
                <c:pt idx="8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12768"/>
        <c:axId val="15314304"/>
        <c:axId val="0"/>
      </c:bar3DChart>
      <c:catAx>
        <c:axId val="153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hu-HU"/>
          </a:p>
        </c:txPr>
        <c:crossAx val="15314304"/>
        <c:crosses val="autoZero"/>
        <c:auto val="1"/>
        <c:lblAlgn val="ctr"/>
        <c:lblOffset val="100"/>
        <c:noMultiLvlLbl val="0"/>
      </c:catAx>
      <c:valAx>
        <c:axId val="1531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hu-HU"/>
          </a:p>
        </c:txPr>
        <c:crossAx val="153127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4D17-B334-4F6A-A2FC-68A1B31078D3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D84B9-E9C5-4453-B5A6-E68CB09EE0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26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25A10-E98E-404A-A8D0-9A0D4B7066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8A33-6A4B-45A3-8833-FFDE1818BA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9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8A33-6A4B-45A3-8833-FFDE1818BAE8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64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8A33-6A4B-45A3-8833-FFDE1818BAE8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00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209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34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22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26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80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86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83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1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60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34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15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1844-6004-482D-B3FE-DEE24140276F}" type="datetimeFigureOut">
              <a:rPr lang="hu-HU" smtClean="0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6F8C-2B4B-4D7E-9EF6-BDE0C91B5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1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a.be/Libraries/publication/Work_Programme_2015_16_Templ_10_2.pdf?sfvrsn=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gpseducation.oecd.org/Content/EAGCountryNotes/EAG2016_CN_HUN.pdf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a.hu/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6912768" cy="1512168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b="1" dirty="0" smtClean="0">
                <a:cs typeface="Arial" panose="020B0604020202020204" pitchFamily="34" charset="0"/>
              </a:rPr>
              <a:t>BESZÉLGESSÜNK </a:t>
            </a:r>
            <a:br>
              <a:rPr lang="hu-HU" b="1" dirty="0" smtClean="0">
                <a:cs typeface="Arial" panose="020B0604020202020204" pitchFamily="34" charset="0"/>
              </a:rPr>
            </a:br>
            <a:r>
              <a:rPr lang="hu-HU" b="1" dirty="0" smtClean="0">
                <a:cs typeface="Arial" panose="020B0604020202020204" pitchFamily="34" charset="0"/>
              </a:rPr>
              <a:t>A FELSŐOKTATÁSRÓL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19944" y="3068960"/>
            <a:ext cx="8062664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BAZSA</a:t>
            </a:r>
            <a:r>
              <a:rPr lang="hu-H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GYÖRGY</a:t>
            </a: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 Professzori Klub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árcius 8.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04855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611560" y="6021288"/>
            <a:ext cx="706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Budapest hallgatói aránya 47%-ról 50%-ra nőtt 2013 óta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66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1814" y="999892"/>
            <a:ext cx="864267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>
                <a:sym typeface="Wingdings"/>
              </a:rPr>
              <a:t>Kiválások: 	Testnevelési Egyetem (a </a:t>
            </a:r>
            <a:r>
              <a:rPr lang="hu-HU" sz="2600" dirty="0" err="1" smtClean="0">
                <a:sym typeface="Wingdings"/>
              </a:rPr>
              <a:t>Semmelweis-ből</a:t>
            </a:r>
            <a:r>
              <a:rPr lang="hu-HU" sz="2600" dirty="0" smtClean="0">
                <a:sym typeface="Wingdings"/>
              </a:rPr>
              <a:t>)</a:t>
            </a:r>
          </a:p>
          <a:p>
            <a:pPr>
              <a:spcAft>
                <a:spcPts val="400"/>
              </a:spcAft>
            </a:pPr>
            <a:r>
              <a:rPr lang="hu-HU" sz="2600" dirty="0">
                <a:sym typeface="Wingdings"/>
              </a:rPr>
              <a:t>	</a:t>
            </a:r>
            <a:r>
              <a:rPr lang="hu-HU" sz="2600" dirty="0" smtClean="0">
                <a:sym typeface="Wingdings"/>
              </a:rPr>
              <a:t>	</a:t>
            </a:r>
            <a:r>
              <a:rPr lang="hu-HU" sz="2600" dirty="0" err="1" smtClean="0">
                <a:sym typeface="Wingdings"/>
              </a:rPr>
              <a:t>Állatorvostud-i</a:t>
            </a:r>
            <a:r>
              <a:rPr lang="hu-HU" sz="2600" dirty="0" smtClean="0">
                <a:sym typeface="Wingdings"/>
              </a:rPr>
              <a:t> Egyetem (a Gödöllői SZIE-ből)</a:t>
            </a:r>
          </a:p>
          <a:p>
            <a:r>
              <a:rPr lang="hu-HU" sz="2600" dirty="0" smtClean="0">
                <a:sym typeface="Wingdings"/>
              </a:rPr>
              <a:t>Összevonások: Kecskemét + Szolnok = </a:t>
            </a:r>
            <a:r>
              <a:rPr lang="hu-HU" sz="2600" dirty="0" err="1" smtClean="0">
                <a:sym typeface="Wingdings"/>
              </a:rPr>
              <a:t>Pallas</a:t>
            </a:r>
            <a:r>
              <a:rPr lang="hu-HU" sz="2600" dirty="0" smtClean="0">
                <a:sym typeface="Wingdings"/>
              </a:rPr>
              <a:t> Athéné (a. t.) E.</a:t>
            </a:r>
          </a:p>
          <a:p>
            <a:pPr>
              <a:spcAft>
                <a:spcPts val="400"/>
              </a:spcAft>
            </a:pPr>
            <a:r>
              <a:rPr lang="hu-HU" sz="2600" dirty="0">
                <a:sym typeface="Wingdings"/>
              </a:rPr>
              <a:t>	</a:t>
            </a:r>
            <a:r>
              <a:rPr lang="hu-HU" sz="2600" dirty="0" smtClean="0">
                <a:sym typeface="Wingdings"/>
              </a:rPr>
              <a:t>	Eger + Gyöngyös: Eszterházy Károly (a. t.) E.</a:t>
            </a:r>
          </a:p>
          <a:p>
            <a:r>
              <a:rPr lang="hu-HU" sz="2600" dirty="0" smtClean="0">
                <a:sym typeface="Wingdings"/>
              </a:rPr>
              <a:t>Átigazolások: </a:t>
            </a:r>
            <a:r>
              <a:rPr lang="hu-HU" sz="2600" dirty="0" err="1" smtClean="0">
                <a:sym typeface="Wingdings"/>
              </a:rPr>
              <a:t>Szfehérvár</a:t>
            </a:r>
            <a:r>
              <a:rPr lang="hu-HU" sz="2600" dirty="0" smtClean="0">
                <a:sym typeface="Wingdings"/>
              </a:rPr>
              <a:t>: Soprontól az Óbudai Egyetemhez</a:t>
            </a:r>
          </a:p>
          <a:p>
            <a:r>
              <a:rPr lang="hu-HU" sz="2600" dirty="0">
                <a:sym typeface="Wingdings"/>
              </a:rPr>
              <a:t>	</a:t>
            </a:r>
            <a:r>
              <a:rPr lang="hu-HU" sz="2600" dirty="0" smtClean="0">
                <a:sym typeface="Wingdings"/>
              </a:rPr>
              <a:t>	BCE budai karai: erővel vissza Gödöllőhöz</a:t>
            </a:r>
          </a:p>
          <a:p>
            <a:r>
              <a:rPr lang="hu-HU" sz="2600" dirty="0" smtClean="0">
                <a:sym typeface="Wingdings"/>
              </a:rPr>
              <a:t>		2 Savaria </a:t>
            </a:r>
            <a:r>
              <a:rPr lang="hu-HU" sz="2600" strike="sngStrike" dirty="0" smtClean="0">
                <a:sym typeface="Wingdings"/>
              </a:rPr>
              <a:t>kar</a:t>
            </a:r>
            <a:r>
              <a:rPr lang="hu-HU" sz="2600" dirty="0" smtClean="0">
                <a:sym typeface="Wingdings"/>
              </a:rPr>
              <a:t>: </a:t>
            </a:r>
            <a:r>
              <a:rPr lang="hu-HU" sz="2600" dirty="0">
                <a:sym typeface="Wingdings"/>
              </a:rPr>
              <a:t>Soprontól </a:t>
            </a:r>
            <a:r>
              <a:rPr lang="hu-HU" sz="2600" dirty="0" smtClean="0">
                <a:sym typeface="Wingdings"/>
              </a:rPr>
              <a:t>el – felolvad az ELTE-ben</a:t>
            </a:r>
          </a:p>
          <a:p>
            <a:r>
              <a:rPr lang="hu-HU" sz="2600" dirty="0">
                <a:sym typeface="Wingdings"/>
              </a:rPr>
              <a:t>	</a:t>
            </a:r>
            <a:r>
              <a:rPr lang="hu-HU" sz="2600" dirty="0" smtClean="0">
                <a:sym typeface="Wingdings"/>
              </a:rPr>
              <a:t>	</a:t>
            </a:r>
            <a:r>
              <a:rPr lang="hu-HU" sz="2600" dirty="0" err="1" smtClean="0">
                <a:sym typeface="Wingdings"/>
              </a:rPr>
              <a:t>Mmóvár</a:t>
            </a:r>
            <a:r>
              <a:rPr lang="hu-HU" sz="2600" dirty="0" smtClean="0">
                <a:sym typeface="Wingdings"/>
              </a:rPr>
              <a:t>, Apáczai (Győr): Soprontól Győrhöz</a:t>
            </a:r>
          </a:p>
          <a:p>
            <a:r>
              <a:rPr lang="hu-HU" sz="2600" dirty="0">
                <a:sym typeface="Wingdings"/>
              </a:rPr>
              <a:t>	</a:t>
            </a:r>
            <a:r>
              <a:rPr lang="hu-HU" sz="2600" dirty="0" smtClean="0">
                <a:sym typeface="Wingdings"/>
              </a:rPr>
              <a:t>	Mezőtúr</a:t>
            </a:r>
            <a:r>
              <a:rPr lang="hu-HU" sz="2600" dirty="0">
                <a:sym typeface="Wingdings"/>
              </a:rPr>
              <a:t>, Szarvas, Gyula: </a:t>
            </a:r>
            <a:r>
              <a:rPr lang="hu-HU" sz="2600" dirty="0" smtClean="0">
                <a:sym typeface="Wingdings"/>
              </a:rPr>
              <a:t>Gál F. </a:t>
            </a:r>
            <a:r>
              <a:rPr lang="hu-HU" sz="2600" dirty="0" err="1" smtClean="0">
                <a:sym typeface="Wingdings"/>
              </a:rPr>
              <a:t>Főisk-hoz</a:t>
            </a:r>
            <a:r>
              <a:rPr lang="hu-HU" sz="2600" dirty="0" smtClean="0">
                <a:sym typeface="Wingdings"/>
              </a:rPr>
              <a:t> (Szeged)</a:t>
            </a:r>
            <a:endParaRPr lang="hu-HU" sz="2600" dirty="0">
              <a:sym typeface="Wingdings"/>
            </a:endParaRPr>
          </a:p>
          <a:p>
            <a:r>
              <a:rPr lang="hu-HU" sz="2600" dirty="0" smtClean="0">
                <a:sym typeface="Wingdings"/>
              </a:rPr>
              <a:t>		Jászberény: </a:t>
            </a:r>
            <a:r>
              <a:rPr lang="hu-HU" sz="2600" dirty="0" err="1" smtClean="0">
                <a:sym typeface="Wingdings"/>
              </a:rPr>
              <a:t>Gödöllő-től</a:t>
            </a:r>
            <a:r>
              <a:rPr lang="hu-HU" sz="2600" dirty="0" smtClean="0">
                <a:sym typeface="Wingdings"/>
              </a:rPr>
              <a:t> Egerhez  </a:t>
            </a:r>
            <a:r>
              <a:rPr lang="hu-HU" sz="2600" u="sng" dirty="0" smtClean="0">
                <a:sym typeface="Wingdings"/>
              </a:rPr>
              <a:t>  </a:t>
            </a:r>
          </a:p>
          <a:p>
            <a:pPr>
              <a:spcAft>
                <a:spcPts val="400"/>
              </a:spcAft>
            </a:pPr>
            <a:r>
              <a:rPr lang="hu-HU" sz="2600" u="sng" dirty="0">
                <a:sym typeface="Wingdings"/>
              </a:rPr>
              <a:t>	</a:t>
            </a:r>
            <a:r>
              <a:rPr lang="hu-HU" sz="2600" u="sng" dirty="0" smtClean="0">
                <a:sym typeface="Wingdings"/>
              </a:rPr>
              <a:t>	Bajai vízmérnök képzés a </a:t>
            </a:r>
            <a:r>
              <a:rPr lang="hu-HU" sz="2600" u="sng" dirty="0" err="1" smtClean="0">
                <a:sym typeface="Wingdings"/>
              </a:rPr>
              <a:t>NKE-hez</a:t>
            </a:r>
            <a:r>
              <a:rPr lang="hu-HU" sz="2600" u="sng" dirty="0" smtClean="0">
                <a:sym typeface="Wingdings"/>
              </a:rPr>
              <a:t> (</a:t>
            </a:r>
            <a:r>
              <a:rPr lang="hu-HU" sz="2600" i="1" u="sng" dirty="0" smtClean="0">
                <a:sym typeface="Wingdings"/>
              </a:rPr>
              <a:t>Baja </a:t>
            </a:r>
            <a:r>
              <a:rPr lang="hu-HU" sz="2600" i="1" u="sng" dirty="0" err="1" smtClean="0">
                <a:sym typeface="Wingdings"/>
              </a:rPr>
              <a:t>baja</a:t>
            </a:r>
            <a:r>
              <a:rPr lang="hu-HU" sz="2600" u="sng" dirty="0" smtClean="0">
                <a:sym typeface="Wingdings"/>
              </a:rPr>
              <a:t>)</a:t>
            </a:r>
            <a:r>
              <a:rPr lang="hu-HU" sz="2600" u="sng" dirty="0" smtClean="0">
                <a:solidFill>
                  <a:schemeClr val="bg1"/>
                </a:solidFill>
                <a:sym typeface="Wingdings"/>
              </a:rPr>
              <a:t>.</a:t>
            </a:r>
          </a:p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hu-HU" sz="2600" dirty="0">
                <a:sym typeface="Wingdings"/>
              </a:rPr>
              <a:t>		Pannon </a:t>
            </a:r>
            <a:r>
              <a:rPr lang="hu-HU" sz="2600" dirty="0" smtClean="0">
                <a:sym typeface="Wingdings"/>
              </a:rPr>
              <a:t>E. </a:t>
            </a:r>
            <a:r>
              <a:rPr lang="hu-HU" sz="2600" dirty="0" err="1" smtClean="0">
                <a:sym typeface="Wingdings"/>
              </a:rPr>
              <a:t>Inform</a:t>
            </a:r>
            <a:r>
              <a:rPr lang="hu-HU" sz="2600" dirty="0">
                <a:sym typeface="Wingdings"/>
              </a:rPr>
              <a:t>. </a:t>
            </a:r>
            <a:r>
              <a:rPr lang="hu-HU" sz="2600" dirty="0" smtClean="0">
                <a:sym typeface="Wingdings"/>
              </a:rPr>
              <a:t>Kar: majdnem </a:t>
            </a:r>
            <a:r>
              <a:rPr lang="hu-HU" sz="2600" dirty="0">
                <a:sym typeface="Wingdings"/>
              </a:rPr>
              <a:t>a Pázmányhoz	</a:t>
            </a:r>
            <a:r>
              <a:rPr lang="hu-HU" sz="2600" dirty="0" smtClean="0">
                <a:sym typeface="Wingdings"/>
              </a:rPr>
              <a:t>		BME </a:t>
            </a:r>
            <a:r>
              <a:rPr lang="hu-HU" sz="2600" dirty="0" err="1" smtClean="0">
                <a:sym typeface="Wingdings"/>
              </a:rPr>
              <a:t>Gazd</a:t>
            </a:r>
            <a:r>
              <a:rPr lang="hu-HU" sz="2600" dirty="0" smtClean="0">
                <a:sym typeface="Wingdings"/>
              </a:rPr>
              <a:t>. tud. Kar: majdnem az ELTE-hez (?)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830014" y="332656"/>
            <a:ext cx="5766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Legózás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az intézményrendszerrel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547664" y="591071"/>
            <a:ext cx="612068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Felvételi rendszer, keretszámok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1814" y="1412776"/>
            <a:ext cx="86426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600" dirty="0" smtClean="0">
                <a:cs typeface="Arial" panose="020B0604020202020204" pitchFamily="34" charset="0"/>
                <a:sym typeface="Wingdings"/>
              </a:rPr>
              <a:t>Centralizált, elektronikus szelekció, a középiskolai </a:t>
            </a:r>
            <a:r>
              <a:rPr lang="hu-HU" sz="2600" dirty="0" err="1" smtClean="0">
                <a:cs typeface="Arial" panose="020B0604020202020204" pitchFamily="34" charset="0"/>
                <a:sym typeface="Wingdings"/>
              </a:rPr>
              <a:t>eredmé-</a:t>
            </a:r>
            <a:r>
              <a:rPr lang="hu-HU" sz="2600" dirty="0" smtClean="0">
                <a:cs typeface="Arial" panose="020B0604020202020204" pitchFamily="34" charset="0"/>
                <a:sym typeface="Wingdings"/>
              </a:rPr>
              <a:t/>
            </a:r>
            <a:br>
              <a:rPr lang="hu-HU" sz="2600" dirty="0" smtClean="0">
                <a:cs typeface="Arial" panose="020B0604020202020204" pitchFamily="34" charset="0"/>
                <a:sym typeface="Wingdings"/>
              </a:rPr>
            </a:br>
            <a:r>
              <a:rPr lang="hu-HU" sz="2600" dirty="0" smtClean="0">
                <a:cs typeface="Arial" panose="020B0604020202020204" pitchFamily="34" charset="0"/>
                <a:sym typeface="Wingdings"/>
              </a:rPr>
              <a:t>   </a:t>
            </a:r>
            <a:r>
              <a:rPr lang="hu-HU" sz="2600" dirty="0" err="1" smtClean="0">
                <a:cs typeface="Arial" panose="020B0604020202020204" pitchFamily="34" charset="0"/>
                <a:sym typeface="Wingdings"/>
              </a:rPr>
              <a:t>nyekre</a:t>
            </a:r>
            <a:r>
              <a:rPr lang="hu-HU" sz="2600" dirty="0" smtClean="0">
                <a:cs typeface="Arial" panose="020B0604020202020204" pitchFamily="34" charset="0"/>
                <a:sym typeface="Wingdings"/>
              </a:rPr>
              <a:t> és pluszpontokra épül (emelt szintű érettségik, nyelv-</a:t>
            </a:r>
            <a:br>
              <a:rPr lang="hu-HU" sz="2600" dirty="0" smtClean="0">
                <a:cs typeface="Arial" panose="020B0604020202020204" pitchFamily="34" charset="0"/>
                <a:sym typeface="Wingdings"/>
              </a:rPr>
            </a:br>
            <a:r>
              <a:rPr lang="hu-HU" sz="2600" dirty="0" smtClean="0">
                <a:cs typeface="Arial" panose="020B0604020202020204" pitchFamily="34" charset="0"/>
                <a:sym typeface="Wingdings"/>
              </a:rPr>
              <a:t>   vizsgák, versenyeredmények, hátrányos helyzet), központi </a:t>
            </a:r>
            <a:br>
              <a:rPr lang="hu-HU" sz="2600" dirty="0" smtClean="0">
                <a:cs typeface="Arial" panose="020B0604020202020204" pitchFamily="34" charset="0"/>
                <a:sym typeface="Wingdings"/>
              </a:rPr>
            </a:br>
            <a:r>
              <a:rPr lang="hu-HU" sz="2600" dirty="0" smtClean="0">
                <a:cs typeface="Arial" panose="020B0604020202020204" pitchFamily="34" charset="0"/>
                <a:sym typeface="Wingdings"/>
              </a:rPr>
              <a:t>   ponthatárokkal. Minimum: (240) </a:t>
            </a:r>
            <a:r>
              <a:rPr lang="hu-HU" sz="2600" b="1" dirty="0" smtClean="0">
                <a:cs typeface="Arial" panose="020B0604020202020204" pitchFamily="34" charset="0"/>
                <a:sym typeface="Wingdings"/>
              </a:rPr>
              <a:t>280</a:t>
            </a:r>
            <a:r>
              <a:rPr lang="hu-HU" sz="2600" dirty="0" smtClean="0">
                <a:cs typeface="Arial" panose="020B0604020202020204" pitchFamily="34" charset="0"/>
                <a:sym typeface="Wingdings"/>
              </a:rPr>
              <a:t>, legmagasabb: 465.</a:t>
            </a:r>
          </a:p>
          <a:p>
            <a:pPr>
              <a:spcAft>
                <a:spcPts val="1200"/>
              </a:spcAft>
            </a:pPr>
            <a:r>
              <a:rPr lang="hu-HU" sz="2600" dirty="0">
                <a:cs typeface="Arial" panose="020B0604020202020204" pitchFamily="34" charset="0"/>
                <a:sym typeface="Wingdings"/>
              </a:rPr>
              <a:t>A jelentkezés/felvétel IT-rendszere technikailag jól működik.</a:t>
            </a:r>
          </a:p>
          <a:p>
            <a:pPr>
              <a:spcAft>
                <a:spcPts val="1200"/>
              </a:spcAft>
            </a:pPr>
            <a:r>
              <a:rPr lang="hu-HU" sz="2600" dirty="0" smtClean="0">
                <a:cs typeface="Arial" panose="020B0604020202020204" pitchFamily="34" charset="0"/>
                <a:sym typeface="Wingdings"/>
              </a:rPr>
              <a:t>A felsőoktatási intézmények nem válogathatnak (nincs fel-</a:t>
            </a:r>
            <a:br>
              <a:rPr lang="hu-HU" sz="2600" dirty="0" smtClean="0">
                <a:cs typeface="Arial" panose="020B0604020202020204" pitchFamily="34" charset="0"/>
                <a:sym typeface="Wingdings"/>
              </a:rPr>
            </a:br>
            <a:r>
              <a:rPr lang="hu-HU" sz="2600" dirty="0" smtClean="0">
                <a:cs typeface="Arial" panose="020B0604020202020204" pitchFamily="34" charset="0"/>
                <a:sym typeface="Wingdings"/>
              </a:rPr>
              <a:t>   vételi vizsga, </a:t>
            </a:r>
            <a:r>
              <a:rPr lang="hu-HU" sz="2600" i="1" dirty="0" smtClean="0">
                <a:cs typeface="Arial" panose="020B0604020202020204" pitchFamily="34" charset="0"/>
                <a:sym typeface="Wingdings"/>
              </a:rPr>
              <a:t>kivéve művészeti képzés</a:t>
            </a:r>
            <a:r>
              <a:rPr lang="hu-HU" sz="2600" dirty="0" smtClean="0">
                <a:cs typeface="Arial" panose="020B0604020202020204" pitchFamily="34" charset="0"/>
                <a:sym typeface="Wingdings"/>
              </a:rPr>
              <a:t>). Az államilag </a:t>
            </a:r>
            <a:r>
              <a:rPr lang="hu-HU" sz="2600" dirty="0" err="1" smtClean="0">
                <a:cs typeface="Arial" panose="020B0604020202020204" pitchFamily="34" charset="0"/>
                <a:sym typeface="Wingdings"/>
              </a:rPr>
              <a:t>finan-</a:t>
            </a:r>
            <a:r>
              <a:rPr lang="hu-HU" sz="2600" dirty="0" smtClean="0">
                <a:cs typeface="Arial" panose="020B0604020202020204" pitchFamily="34" charset="0"/>
                <a:sym typeface="Wingdings"/>
              </a:rPr>
              <a:t/>
            </a:r>
            <a:br>
              <a:rPr lang="hu-HU" sz="2600" dirty="0" smtClean="0">
                <a:cs typeface="Arial" panose="020B0604020202020204" pitchFamily="34" charset="0"/>
                <a:sym typeface="Wingdings"/>
              </a:rPr>
            </a:br>
            <a:r>
              <a:rPr lang="hu-HU" sz="2600" dirty="0" smtClean="0">
                <a:cs typeface="Arial" panose="020B0604020202020204" pitchFamily="34" charset="0"/>
                <a:sym typeface="Wingdings"/>
              </a:rPr>
              <a:t>   </a:t>
            </a:r>
            <a:r>
              <a:rPr lang="hu-HU" sz="2600" dirty="0" err="1" smtClean="0">
                <a:cs typeface="Arial" panose="020B0604020202020204" pitchFamily="34" charset="0"/>
                <a:sym typeface="Wingdings"/>
              </a:rPr>
              <a:t>szírozott</a:t>
            </a:r>
            <a:r>
              <a:rPr lang="hu-HU" sz="2600" dirty="0" smtClean="0">
                <a:cs typeface="Arial" panose="020B0604020202020204" pitchFamily="34" charset="0"/>
                <a:sym typeface="Wingdings"/>
              </a:rPr>
              <a:t> és önköltséges (szak)keretszámok függvényében – </a:t>
            </a:r>
            <a:br>
              <a:rPr lang="hu-HU" sz="2600" dirty="0" smtClean="0">
                <a:cs typeface="Arial" panose="020B0604020202020204" pitchFamily="34" charset="0"/>
                <a:sym typeface="Wingdings"/>
              </a:rPr>
            </a:br>
            <a:r>
              <a:rPr lang="hu-HU" sz="2600" dirty="0" smtClean="0">
                <a:cs typeface="Arial" panose="020B0604020202020204" pitchFamily="34" charset="0"/>
                <a:sym typeface="Wingdings"/>
              </a:rPr>
              <a:t>   a pontszám szerint rangsorolt jelentkezőket kapják felvételre.</a:t>
            </a:r>
          </a:p>
          <a:p>
            <a:pPr>
              <a:spcAft>
                <a:spcPts val="1200"/>
              </a:spcAft>
            </a:pPr>
            <a:r>
              <a:rPr lang="hu-HU" sz="2600" dirty="0" smtClean="0">
                <a:cs typeface="Arial" panose="020B0604020202020204" pitchFamily="34" charset="0"/>
                <a:sym typeface="Wingdings"/>
              </a:rPr>
              <a:t>A </a:t>
            </a:r>
            <a:r>
              <a:rPr lang="hu-HU" sz="2600" dirty="0">
                <a:cs typeface="Arial" panose="020B0604020202020204" pitchFamily="34" charset="0"/>
                <a:sym typeface="Wingdings"/>
              </a:rPr>
              <a:t>szóbeli felvételi visszahozása nem realizálható </a:t>
            </a:r>
            <a:r>
              <a:rPr lang="hu-HU" sz="2600" dirty="0" smtClean="0">
                <a:cs typeface="Arial" panose="020B0604020202020204" pitchFamily="34" charset="0"/>
                <a:sym typeface="Wingdings"/>
              </a:rPr>
              <a:t>igény, s nincs</a:t>
            </a:r>
            <a:br>
              <a:rPr lang="hu-HU" sz="2600" dirty="0" smtClean="0">
                <a:cs typeface="Arial" panose="020B0604020202020204" pitchFamily="34" charset="0"/>
                <a:sym typeface="Wingdings"/>
              </a:rPr>
            </a:br>
            <a:r>
              <a:rPr lang="hu-HU" sz="2600" dirty="0" smtClean="0">
                <a:cs typeface="Arial" panose="020B0604020202020204" pitchFamily="34" charset="0"/>
                <a:sym typeface="Wingdings"/>
              </a:rPr>
              <a:t>   dokumentált szakmai indoka. </a:t>
            </a:r>
            <a:endParaRPr lang="hu-HU" sz="2600" dirty="0">
              <a:cs typeface="Arial" panose="020B060402020202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528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8" y="638973"/>
            <a:ext cx="849694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Jelentkezések</a:t>
            </a:r>
            <a:endParaRPr lang="hu-H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600" i="1" dirty="0" smtClean="0">
                <a:cs typeface="Arial" panose="020B0604020202020204" pitchFamily="34" charset="0"/>
              </a:rPr>
              <a:t>Egyéni</a:t>
            </a:r>
            <a:r>
              <a:rPr lang="hu-HU" sz="2600" dirty="0" smtClean="0">
                <a:cs typeface="Arial" panose="020B0604020202020204" pitchFamily="34" charset="0"/>
              </a:rPr>
              <a:t>/</a:t>
            </a:r>
            <a:r>
              <a:rPr lang="hu-HU" sz="2600" i="1" dirty="0" smtClean="0">
                <a:cs typeface="Arial" panose="020B0604020202020204" pitchFamily="34" charset="0"/>
              </a:rPr>
              <a:t>családi</a:t>
            </a:r>
            <a:r>
              <a:rPr lang="hu-HU" sz="2600" dirty="0" smtClean="0">
                <a:cs typeface="Arial" panose="020B0604020202020204" pitchFamily="34" charset="0"/>
              </a:rPr>
              <a:t>  tervek, lehetőségek, ponthatárok, pályaképek kombinációja </a:t>
            </a:r>
            <a:r>
              <a:rPr lang="hu-HU" sz="2600" i="1" dirty="0" smtClean="0">
                <a:cs typeface="Arial" panose="020B0604020202020204" pitchFamily="34" charset="0"/>
              </a:rPr>
              <a:t>intézményi </a:t>
            </a:r>
            <a:r>
              <a:rPr lang="hu-HU" sz="2600" dirty="0" smtClean="0">
                <a:cs typeface="Arial" panose="020B0604020202020204" pitchFamily="34" charset="0"/>
              </a:rPr>
              <a:t>ponthatárokkal, kapacitásokkal.</a:t>
            </a:r>
          </a:p>
          <a:p>
            <a:pPr>
              <a:spcAft>
                <a:spcPts val="1200"/>
              </a:spcAft>
            </a:pPr>
            <a:r>
              <a:rPr lang="hu-HU" sz="2600" dirty="0" smtClean="0">
                <a:cs typeface="Arial" panose="020B0604020202020204" pitchFamily="34" charset="0"/>
              </a:rPr>
              <a:t>A felsőoktatás a társadalmi mobilitásban (és jövedelemben</a:t>
            </a:r>
            <a:r>
              <a:rPr lang="hu-HU" sz="2600" b="1" dirty="0" smtClean="0">
                <a:cs typeface="Arial" panose="020B0604020202020204" pitchFamily="34" charset="0"/>
              </a:rPr>
              <a:t>) felfelé</a:t>
            </a:r>
            <a:r>
              <a:rPr lang="hu-HU" sz="2600" dirty="0" smtClean="0">
                <a:cs typeface="Arial" panose="020B0604020202020204" pitchFamily="34" charset="0"/>
              </a:rPr>
              <a:t> vivő út – ez bruttó túljelentkezést eredményez. </a:t>
            </a:r>
          </a:p>
          <a:p>
            <a:r>
              <a:rPr lang="hu-HU" sz="2600" dirty="0" smtClean="0">
                <a:cs typeface="Arial" panose="020B0604020202020204" pitchFamily="34" charset="0"/>
              </a:rPr>
              <a:t>A jelentkezők számát csökkentik:</a:t>
            </a:r>
          </a:p>
          <a:p>
            <a:pPr marL="536575" lvl="1" indent="-274638">
              <a:buFont typeface="Arial" panose="020B0604020202020204" pitchFamily="34" charset="0"/>
              <a:buChar char="•"/>
            </a:pPr>
            <a:r>
              <a:rPr lang="hu-HU" sz="2600" dirty="0">
                <a:cs typeface="Arial" panose="020B0604020202020204" pitchFamily="34" charset="0"/>
              </a:rPr>
              <a:t>a</a:t>
            </a:r>
            <a:r>
              <a:rPr lang="hu-HU" sz="2600" dirty="0" smtClean="0">
                <a:cs typeface="Arial" panose="020B0604020202020204" pitchFamily="34" charset="0"/>
              </a:rPr>
              <a:t> demográfiai lejtmenet (volt, ma már alig van);</a:t>
            </a:r>
          </a:p>
          <a:p>
            <a:pPr marL="536575" lvl="1" indent="-274638">
              <a:buFont typeface="Arial" panose="020B0604020202020204" pitchFamily="34" charset="0"/>
              <a:buChar char="•"/>
            </a:pPr>
            <a:r>
              <a:rPr lang="hu-HU" sz="2600" dirty="0">
                <a:cs typeface="Arial" panose="020B0604020202020204" pitchFamily="34" charset="0"/>
              </a:rPr>
              <a:t>a</a:t>
            </a:r>
            <a:r>
              <a:rPr lang="hu-HU" sz="2600" dirty="0" smtClean="0">
                <a:cs typeface="Arial" panose="020B0604020202020204" pitchFamily="34" charset="0"/>
              </a:rPr>
              <a:t>z érettségit nyújtó középiskolák erős csökkenése (2016-tól 350 „szakgimnázium” az </a:t>
            </a:r>
            <a:r>
              <a:rPr lang="hu-HU" sz="2600" dirty="0" err="1" smtClean="0">
                <a:cs typeface="Arial" panose="020B0604020202020204" pitchFamily="34" charset="0"/>
              </a:rPr>
              <a:t>NGM-hez</a:t>
            </a:r>
            <a:r>
              <a:rPr lang="hu-HU" sz="2600" dirty="0" smtClean="0">
                <a:cs typeface="Arial" panose="020B0604020202020204" pitchFamily="34" charset="0"/>
              </a:rPr>
              <a:t> tartozik </a:t>
            </a:r>
            <a:r>
              <a:rPr lang="hu-HU" sz="2600" b="1" dirty="0" smtClean="0">
                <a:cs typeface="Arial" panose="020B0604020202020204" pitchFamily="34" charset="0"/>
              </a:rPr>
              <a:t>!!!)</a:t>
            </a:r>
          </a:p>
          <a:p>
            <a:pPr marL="536575" lvl="1" indent="-274638">
              <a:buFont typeface="Arial" panose="020B0604020202020204" pitchFamily="34" charset="0"/>
              <a:buChar char="•"/>
            </a:pPr>
            <a:r>
              <a:rPr lang="hu-HU" sz="2600" dirty="0" smtClean="0">
                <a:cs typeface="Arial" panose="020B0604020202020204" pitchFamily="34" charset="0"/>
              </a:rPr>
              <a:t>az egyre magasabb felvételi ponthatárok (most 280)</a:t>
            </a:r>
          </a:p>
          <a:p>
            <a:pPr marL="536575" lvl="1" indent="-274638">
              <a:buFont typeface="Arial" panose="020B0604020202020204" pitchFamily="34" charset="0"/>
              <a:buChar char="•"/>
            </a:pPr>
            <a:r>
              <a:rPr lang="hu-HU" sz="2600" dirty="0" smtClean="0">
                <a:cs typeface="Arial" panose="020B0604020202020204" pitchFamily="34" charset="0"/>
              </a:rPr>
              <a:t>a szerény földrajzi (lakóhelyi) társadalmi mobilitás (KFKK!)</a:t>
            </a:r>
          </a:p>
          <a:p>
            <a:pPr marL="536575" lvl="1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>
                <a:cs typeface="Arial" panose="020B0604020202020204" pitchFamily="34" charset="0"/>
              </a:rPr>
              <a:t>2020-tól a kötelező nyelvvizsga</a:t>
            </a:r>
          </a:p>
          <a:p>
            <a:pPr>
              <a:spcAft>
                <a:spcPts val="1200"/>
              </a:spcAft>
            </a:pPr>
            <a:r>
              <a:rPr lang="hu-HU" sz="2600" dirty="0" smtClean="0">
                <a:cs typeface="Arial" panose="020B0604020202020204" pitchFamily="34" charset="0"/>
              </a:rPr>
              <a:t>A felvett hallgatók csökkenő száma ezt már mutatja. Sajnos!</a:t>
            </a:r>
            <a:endParaRPr lang="hu-HU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971600" y="476672"/>
            <a:ext cx="720080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Szakrendszer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(3 ciklus: „Bolognai”)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[USA]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1814" y="1268760"/>
            <a:ext cx="8642674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hu-HU" altLang="hu-HU" sz="2400" b="1" dirty="0" smtClean="0">
                <a:latin typeface="Arial" pitchFamily="34" charset="0"/>
                <a:cs typeface="Times New Roman" pitchFamily="18" charset="0"/>
              </a:rPr>
              <a:t>Alapképzés (A)</a:t>
            </a:r>
            <a:r>
              <a:rPr lang="en-GB" altLang="hu-HU" sz="2400" b="1" dirty="0" smtClean="0">
                <a:latin typeface="Arial" pitchFamily="34" charset="0"/>
                <a:cs typeface="Times New Roman" pitchFamily="18" charset="0"/>
              </a:rPr>
              <a:t>: </a:t>
            </a:r>
            <a:r>
              <a:rPr lang="hu-HU" altLang="hu-HU" sz="2400" b="1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zömmel 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180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vagy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 180+30*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 (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r</a:t>
            </a:r>
            <a:r>
              <a:rPr lang="hu-HU" altLang="hu-HU" sz="2400" dirty="0" err="1">
                <a:latin typeface="Arial" pitchFamily="34" charset="0"/>
                <a:cs typeface="Times New Roman" pitchFamily="18" charset="0"/>
              </a:rPr>
              <a:t>itkán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210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)</a:t>
            </a:r>
            <a:endParaRPr lang="en-GB" altLang="hu-HU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hu-HU" sz="2400" b="1" dirty="0">
                <a:latin typeface="Arial" pitchFamily="34" charset="0"/>
                <a:cs typeface="Times New Roman" pitchFamily="18" charset="0"/>
              </a:rPr>
              <a:t>M</a:t>
            </a:r>
            <a:r>
              <a:rPr lang="hu-HU" altLang="hu-HU" sz="2400" b="1" dirty="0" err="1" smtClean="0">
                <a:latin typeface="Arial" pitchFamily="34" charset="0"/>
                <a:cs typeface="Times New Roman" pitchFamily="18" charset="0"/>
              </a:rPr>
              <a:t>ester</a:t>
            </a:r>
            <a:r>
              <a:rPr lang="hu-HU" altLang="hu-HU" sz="2400" b="1" dirty="0" smtClean="0">
                <a:latin typeface="Arial" pitchFamily="34" charset="0"/>
                <a:cs typeface="Times New Roman" pitchFamily="18" charset="0"/>
              </a:rPr>
              <a:t> (M)</a:t>
            </a:r>
            <a:r>
              <a:rPr lang="en-GB" altLang="hu-HU" sz="2400" b="1" dirty="0" smtClean="0">
                <a:latin typeface="Arial" pitchFamily="34" charset="0"/>
                <a:cs typeface="Times New Roman" pitchFamily="18" charset="0"/>
              </a:rPr>
              <a:t>:</a:t>
            </a:r>
            <a:r>
              <a:rPr lang="hu-HU" altLang="hu-HU" sz="2400" b="1" dirty="0">
                <a:latin typeface="Arial" pitchFamily="34" charset="0"/>
                <a:cs typeface="Times New Roman" pitchFamily="18" charset="0"/>
              </a:rPr>
              <a:t>	     </a:t>
            </a:r>
            <a:r>
              <a:rPr lang="hu-HU" altLang="hu-HU" sz="2400" b="1" dirty="0" smtClean="0">
                <a:latin typeface="Arial" pitchFamily="34" charset="0"/>
                <a:cs typeface="Times New Roman" pitchFamily="18" charset="0"/>
              </a:rPr>
              <a:t>  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A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+M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: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 minimum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300 (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nincs kivétel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GB" altLang="hu-HU" sz="2400" b="1" dirty="0">
                <a:latin typeface="Arial" pitchFamily="34" charset="0"/>
                <a:cs typeface="Times New Roman" pitchFamily="18" charset="0"/>
              </a:rPr>
              <a:t>		</a:t>
            </a:r>
            <a:r>
              <a:rPr lang="hu-HU" altLang="hu-HU" sz="2400" b="1" dirty="0">
                <a:latin typeface="Arial" pitchFamily="34" charset="0"/>
                <a:cs typeface="Times New Roman" pitchFamily="18" charset="0"/>
              </a:rPr>
              <a:t>     </a:t>
            </a:r>
            <a:r>
              <a:rPr lang="hu-HU" altLang="hu-HU" sz="2400" b="1" dirty="0" smtClean="0">
                <a:latin typeface="Arial" pitchFamily="34" charset="0"/>
                <a:cs typeface="Times New Roman" pitchFamily="18" charset="0"/>
              </a:rPr>
              <a:t>  </a:t>
            </a:r>
            <a:r>
              <a:rPr lang="en-GB" altLang="hu-HU" sz="2400" dirty="0" smtClean="0">
                <a:latin typeface="Arial" pitchFamily="34" charset="0"/>
                <a:cs typeface="Times New Roman" pitchFamily="18" charset="0"/>
              </a:rPr>
              <a:t>M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: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zömmel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120,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 ritkán 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90,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hu-HU" altLang="hu-HU" sz="2400" b="1" dirty="0">
                <a:latin typeface="Arial" pitchFamily="34" charset="0"/>
                <a:cs typeface="Times New Roman" pitchFamily="18" charset="0"/>
              </a:rPr>
              <a:t>Osztatlan </a:t>
            </a:r>
            <a:r>
              <a:rPr lang="hu-HU" altLang="hu-HU" sz="2400" b="1" dirty="0" smtClean="0">
                <a:latin typeface="Arial" pitchFamily="34" charset="0"/>
                <a:cs typeface="Times New Roman" pitchFamily="18" charset="0"/>
              </a:rPr>
              <a:t>(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O/</a:t>
            </a:r>
            <a:r>
              <a:rPr lang="hu-HU" altLang="hu-HU" sz="2400" b="1" dirty="0" smtClean="0">
                <a:latin typeface="Arial" pitchFamily="34" charset="0"/>
                <a:cs typeface="Times New Roman" pitchFamily="18" charset="0"/>
              </a:rPr>
              <a:t>M): 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orvos</a:t>
            </a:r>
            <a:r>
              <a:rPr lang="en-GB" altLang="hu-HU" sz="2400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(360),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fogorvos, gyógyszerész</a:t>
            </a:r>
            <a:r>
              <a:rPr lang="en-US" altLang="hu-HU" sz="2400" dirty="0">
                <a:latin typeface="Arial" pitchFamily="34" charset="0"/>
                <a:cs typeface="Times New Roman" pitchFamily="18" charset="0"/>
              </a:rPr>
              <a:t>,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/>
            </a:r>
            <a:br>
              <a:rPr lang="en-GB" altLang="hu-HU" sz="2400" dirty="0">
                <a:latin typeface="Arial" pitchFamily="34" charset="0"/>
                <a:cs typeface="Times New Roman" pitchFamily="18" charset="0"/>
              </a:rPr>
            </a:b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       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		     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  állatorvos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,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jogász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,</a:t>
            </a:r>
            <a:r>
              <a:rPr lang="en-GB" altLang="hu-HU" sz="12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építész,</a:t>
            </a:r>
            <a:r>
              <a:rPr lang="hu-HU" altLang="hu-HU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erdőmérnök</a:t>
            </a:r>
            <a:r>
              <a:rPr lang="en-US" altLang="hu-HU" sz="2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>(300)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GB" altLang="hu-HU" sz="2400" b="1" dirty="0">
                <a:latin typeface="Arial" pitchFamily="34" charset="0"/>
                <a:cs typeface="Times New Roman" pitchFamily="18" charset="0"/>
              </a:rPr>
              <a:t>PhD: </a:t>
            </a:r>
            <a:r>
              <a:rPr lang="hu-HU" altLang="hu-HU" sz="2400" b="1" dirty="0">
                <a:latin typeface="Arial" pitchFamily="34" charset="0"/>
                <a:cs typeface="Times New Roman" pitchFamily="18" charset="0"/>
              </a:rPr>
              <a:t>		     </a:t>
            </a:r>
            <a:r>
              <a:rPr lang="hu-HU" altLang="hu-HU" sz="2400" b="1" dirty="0" smtClean="0">
                <a:latin typeface="Arial" pitchFamily="34" charset="0"/>
                <a:cs typeface="Times New Roman" pitchFamily="18" charset="0"/>
              </a:rPr>
              <a:t>  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eddig</a:t>
            </a:r>
            <a:r>
              <a:rPr lang="en-GB" altLang="hu-HU" sz="2400" dirty="0" smtClean="0">
                <a:latin typeface="Arial" pitchFamily="34" charset="0"/>
                <a:cs typeface="Times New Roman" pitchFamily="18" charset="0"/>
              </a:rPr>
              <a:t>180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, 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mostantól (120+</a:t>
            </a:r>
            <a:r>
              <a:rPr lang="hu-HU" altLang="hu-HU" sz="2400" dirty="0" err="1" smtClean="0">
                <a:latin typeface="Arial" pitchFamily="34" charset="0"/>
                <a:cs typeface="Times New Roman" pitchFamily="18" charset="0"/>
              </a:rPr>
              <a:t>120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=) 240 kredit</a:t>
            </a:r>
            <a:r>
              <a:rPr lang="en-GB" altLang="hu-HU" sz="2400" dirty="0">
                <a:latin typeface="Arial" pitchFamily="34" charset="0"/>
                <a:cs typeface="Times New Roman" pitchFamily="18" charset="0"/>
              </a:rPr>
              <a:t/>
            </a:r>
            <a:br>
              <a:rPr lang="en-GB" altLang="hu-HU" sz="2400" dirty="0">
                <a:latin typeface="Arial" pitchFamily="34" charset="0"/>
                <a:cs typeface="Times New Roman" pitchFamily="18" charset="0"/>
              </a:rPr>
            </a:br>
            <a:r>
              <a:rPr lang="en-GB" altLang="hu-HU" sz="2400" u="sng" dirty="0">
                <a:latin typeface="Arial" pitchFamily="34" charset="0"/>
                <a:cs typeface="Times New Roman" pitchFamily="18" charset="0"/>
              </a:rPr>
              <a:t>	</a:t>
            </a:r>
            <a:r>
              <a:rPr lang="hu-HU" altLang="hu-HU" sz="2400" u="sng" dirty="0">
                <a:latin typeface="Arial" pitchFamily="34" charset="0"/>
                <a:cs typeface="Times New Roman" pitchFamily="18" charset="0"/>
              </a:rPr>
              <a:t>	                     </a:t>
            </a:r>
            <a:r>
              <a:rPr lang="hu-HU" altLang="hu-HU" sz="2400" u="sng" dirty="0" smtClean="0">
                <a:latin typeface="Arial" pitchFamily="34" charset="0"/>
                <a:cs typeface="Times New Roman" pitchFamily="18" charset="0"/>
              </a:rPr>
              <a:t>                                                       .</a:t>
            </a:r>
            <a:endParaRPr lang="hu-HU" altLang="hu-HU" sz="2400" u="sng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Felsőoktatási szakképzés</a:t>
            </a:r>
            <a:r>
              <a:rPr lang="en-US" altLang="hu-HU" sz="2400" dirty="0">
                <a:latin typeface="Arial" pitchFamily="34" charset="0"/>
                <a:cs typeface="Times New Roman" pitchFamily="18" charset="0"/>
              </a:rPr>
              <a:t>: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	</a:t>
            </a:r>
            <a:r>
              <a:rPr lang="en-US" altLang="hu-HU" sz="2400" dirty="0">
                <a:latin typeface="Arial" pitchFamily="34" charset="0"/>
                <a:cs typeface="Times New Roman" pitchFamily="18" charset="0"/>
              </a:rPr>
              <a:t>120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k</a:t>
            </a:r>
            <a:r>
              <a:rPr lang="en-US" altLang="hu-HU" sz="2400" dirty="0" smtClean="0">
                <a:latin typeface="Arial" pitchFamily="34" charset="0"/>
                <a:cs typeface="Times New Roman" pitchFamily="18" charset="0"/>
              </a:rPr>
              <a:t>r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.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(60-90 beszámítható A-ba)</a:t>
            </a:r>
            <a:endParaRPr lang="en-US" altLang="hu-HU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hu-HU" altLang="hu-HU" sz="2400" u="sng" dirty="0">
                <a:latin typeface="Arial" pitchFamily="34" charset="0"/>
                <a:cs typeface="Times New Roman" pitchFamily="18" charset="0"/>
              </a:rPr>
              <a:t>Szakirányú továbbképzés: 	  60-120 </a:t>
            </a:r>
            <a:r>
              <a:rPr lang="hu-HU" altLang="hu-HU" sz="2400" u="sng" dirty="0" smtClean="0">
                <a:latin typeface="Arial" pitchFamily="34" charset="0"/>
                <a:cs typeface="Times New Roman" pitchFamily="18" charset="0"/>
              </a:rPr>
              <a:t>kredit                               . 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hu-HU" altLang="hu-HU" sz="2400" u="sng" dirty="0" smtClean="0">
                <a:latin typeface="Arial" pitchFamily="34" charset="0"/>
                <a:cs typeface="Times New Roman" pitchFamily="18" charset="0"/>
              </a:rPr>
              <a:t>Teljes </a:t>
            </a:r>
            <a:r>
              <a:rPr lang="hu-HU" altLang="hu-HU" sz="2400" u="sng" dirty="0">
                <a:latin typeface="Arial" pitchFamily="34" charset="0"/>
                <a:cs typeface="Times New Roman" pitchFamily="18" charset="0"/>
              </a:rPr>
              <a:t>idejű (nappali), részidős (esti, levelező) és távoktatás.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hu-HU" altLang="hu-HU" sz="2400" u="sng" dirty="0" smtClean="0">
                <a:latin typeface="Arial" pitchFamily="34" charset="0"/>
                <a:cs typeface="Times New Roman" pitchFamily="18" charset="0"/>
              </a:rPr>
              <a:t>Duális képzés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: 665 hallgató, 255 partner, </a:t>
            </a:r>
            <a:r>
              <a:rPr lang="hu-HU" altLang="hu-HU" sz="2400" dirty="0">
                <a:latin typeface="Arial" pitchFamily="34" charset="0"/>
                <a:cs typeface="Times New Roman" pitchFamily="18" charset="0"/>
              </a:rPr>
              <a:t>24 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FOI (2016), </a:t>
            </a:r>
            <a:r>
              <a:rPr lang="hu-HU" altLang="hu-HU" sz="2400" b="1" i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vs.</a:t>
            </a: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 </a:t>
            </a:r>
            <a:br>
              <a:rPr lang="hu-HU" altLang="hu-HU" sz="2400" dirty="0" smtClean="0">
                <a:latin typeface="Arial" pitchFamily="34" charset="0"/>
                <a:cs typeface="Times New Roman" pitchFamily="18" charset="0"/>
              </a:rPr>
            </a:br>
            <a:r>
              <a:rPr lang="hu-HU" altLang="hu-HU" sz="2400" dirty="0" smtClean="0">
                <a:latin typeface="Arial" pitchFamily="34" charset="0"/>
                <a:cs typeface="Times New Roman" pitchFamily="18" charset="0"/>
              </a:rPr>
              <a:t>Németország: 100.000 hallgató (főiskolák, csak 3% egyetemi)</a:t>
            </a:r>
            <a:r>
              <a:rPr lang="hu-HU" altLang="hu-HU" sz="2000" dirty="0" smtClean="0">
                <a:latin typeface="Arial" pitchFamily="34" charset="0"/>
                <a:cs typeface="Times New Roman" pitchFamily="18" charset="0"/>
              </a:rPr>
              <a:t> </a:t>
            </a:r>
            <a:endParaRPr lang="hu-HU" altLang="hu-HU" sz="2000" dirty="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4555" y="548680"/>
            <a:ext cx="1099886" cy="790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53485" y="6546249"/>
            <a:ext cx="12108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800" spc="-4" dirty="0">
                <a:solidFill>
                  <a:srgbClr val="898989"/>
                </a:solidFill>
                <a:latin typeface="Calibri"/>
                <a:cs typeface="Calibri"/>
              </a:rPr>
              <a:t>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9921" y="1036352"/>
            <a:ext cx="722452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3318"/>
              </a:lnSpc>
              <a:spcAft>
                <a:spcPts val="1200"/>
              </a:spcAft>
              <a:tabLst>
                <a:tab pos="7393576" algn="l"/>
              </a:tabLst>
            </a:pPr>
            <a:r>
              <a:rPr dirty="0">
                <a:latin typeface="Times New Roman"/>
                <a:cs typeface="Times New Roman"/>
              </a:rPr>
              <a:t>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Duális képzés</a:t>
            </a:r>
            <a:endParaRPr sz="4000" spc="-42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037">
              <a:lnSpc>
                <a:spcPts val="3107"/>
              </a:lnSpc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2015/16 és </a:t>
            </a: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/17 tanévek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703" y="2572358"/>
            <a:ext cx="7232013" cy="2954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560" y="5668702"/>
            <a:ext cx="799288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algn="ctr"/>
            <a:r>
              <a:rPr sz="2400" spc="-4" dirty="0">
                <a:latin typeface="Calibri"/>
                <a:cs typeface="Calibri"/>
              </a:rPr>
              <a:t>Cél: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lang="hu-HU" sz="2400" spc="-13" dirty="0" smtClean="0">
                <a:latin typeface="Calibri"/>
                <a:cs typeface="Calibri"/>
              </a:rPr>
              <a:t>műszaki, informatika, agrár, </a:t>
            </a:r>
            <a:r>
              <a:rPr lang="hu-HU" sz="2400" spc="-13" dirty="0" err="1" smtClean="0">
                <a:latin typeface="Calibri"/>
                <a:cs typeface="Calibri"/>
              </a:rPr>
              <a:t>term</a:t>
            </a:r>
            <a:r>
              <a:rPr lang="hu-HU" sz="2400" spc="-13" dirty="0" smtClean="0">
                <a:latin typeface="Calibri"/>
                <a:cs typeface="Calibri"/>
              </a:rPr>
              <a:t>. tud. és </a:t>
            </a:r>
            <a:r>
              <a:rPr lang="hu-HU" sz="2400" spc="-13" dirty="0" err="1" smtClean="0">
                <a:latin typeface="Calibri"/>
                <a:cs typeface="Calibri"/>
              </a:rPr>
              <a:t>gazd</a:t>
            </a:r>
            <a:r>
              <a:rPr lang="hu-HU" sz="2400" spc="-13" dirty="0" smtClean="0">
                <a:latin typeface="Calibri"/>
                <a:cs typeface="Calibri"/>
              </a:rPr>
              <a:t>. tud. képzésekben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6%-</a:t>
            </a:r>
            <a:r>
              <a:rPr sz="2400" dirty="0" err="1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8" dirty="0" err="1" smtClean="0">
                <a:latin typeface="Calibri"/>
                <a:cs typeface="Calibri"/>
              </a:rPr>
              <a:t>arány</a:t>
            </a:r>
            <a:r>
              <a:rPr sz="2400" spc="96" dirty="0" smtClean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elérése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71600" y="2038685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20000"/>
              </a:spcAft>
            </a:pP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440 / 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665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terv 2860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hallgató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198 / 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partner,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 / 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FOI, 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43808" y="591071"/>
            <a:ext cx="31683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Oktatás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1268760"/>
            <a:ext cx="8496944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Ez a felsőoktatás klasszikus/mai feladata – a kutatással együtt.</a:t>
            </a:r>
          </a:p>
          <a:p>
            <a:pPr>
              <a:spcAft>
                <a:spcPts val="300"/>
              </a:spcAft>
            </a:pPr>
            <a:r>
              <a:rPr lang="hu-HU" sz="2600" dirty="0" smtClean="0"/>
              <a:t>Kezdeti feltételek: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dirty="0"/>
              <a:t>korosztály nagyobb hányada </a:t>
            </a:r>
            <a:r>
              <a:rPr lang="hu-HU" sz="2600" dirty="0" smtClean="0"/>
              <a:t>(3-4×) tanul </a:t>
            </a:r>
            <a:r>
              <a:rPr lang="hu-HU" sz="2600" dirty="0"/>
              <a:t>tovább: elitképzésből tömegképzés lett – már két évtizede!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középiskola sem tudásban, sem készségekben (sem </a:t>
            </a:r>
            <a:r>
              <a:rPr lang="hu-HU" sz="2600" dirty="0" err="1" smtClean="0"/>
              <a:t>ide-gen</a:t>
            </a:r>
            <a:r>
              <a:rPr lang="hu-HU" sz="2600" dirty="0" smtClean="0"/>
              <a:t> nyelvben) nem készít fel jól ennyi fiatalt a </a:t>
            </a:r>
            <a:r>
              <a:rPr lang="hu-HU" sz="2600" dirty="0" err="1" smtClean="0"/>
              <a:t>felsőokta-tásra</a:t>
            </a:r>
            <a:r>
              <a:rPr lang="hu-HU" sz="2600" dirty="0" smtClean="0"/>
              <a:t>. (Pedig elég régóta érettségi tárgy egy idegen nyelv.)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Nagyon </a:t>
            </a:r>
            <a:r>
              <a:rPr lang="hu-HU" sz="2600" dirty="0"/>
              <a:t>heterogén a bekerülők </a:t>
            </a:r>
            <a:r>
              <a:rPr lang="hu-HU" sz="2600" dirty="0" smtClean="0"/>
              <a:t>ambíciója, hivatástudata, felkészültsége </a:t>
            </a:r>
            <a:r>
              <a:rPr lang="hu-HU" sz="2600" dirty="0"/>
              <a:t>(felvételi ponthatárok 240 és 480 között – </a:t>
            </a:r>
            <a:r>
              <a:rPr lang="hu-HU" sz="2600" dirty="0" smtClean="0"/>
              <a:t>sokak 500 ponttal jönnek).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Több intézmény már felzárkóztató 0. évfolyamot szervez.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felvettek 10%-a be sem iratkozik (halaszt, külföld). </a:t>
            </a:r>
          </a:p>
        </p:txBody>
      </p:sp>
    </p:spTree>
    <p:extLst>
      <p:ext uri="{BB962C8B-B14F-4D97-AF65-F5344CB8AC3E}">
        <p14:creationId xmlns:p14="http://schemas.microsoft.com/office/powerpoint/2010/main" val="23796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8" y="476672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2600" dirty="0"/>
              <a:t>Gondok a képzésben: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Oktatásmódszertanunk </a:t>
            </a:r>
            <a:r>
              <a:rPr lang="hu-HU" sz="2600" dirty="0"/>
              <a:t>ehhez alig </a:t>
            </a:r>
            <a:r>
              <a:rPr lang="hu-HU" sz="2600" dirty="0" smtClean="0"/>
              <a:t>alkalmazkodott. Még </a:t>
            </a:r>
            <a:r>
              <a:rPr lang="hu-HU" sz="2600" dirty="0"/>
              <a:t>mindig hat a klasszikus </a:t>
            </a:r>
            <a:r>
              <a:rPr lang="hu-HU" sz="2600" dirty="0" smtClean="0"/>
              <a:t>tanítási </a:t>
            </a:r>
            <a:r>
              <a:rPr lang="hu-HU" sz="2600" dirty="0"/>
              <a:t>– </a:t>
            </a:r>
            <a:r>
              <a:rPr lang="hu-HU" sz="2600" dirty="0" smtClean="0"/>
              <a:t>nem </a:t>
            </a:r>
            <a:r>
              <a:rPr lang="hu-HU" sz="2600" dirty="0"/>
              <a:t>képzési – szemlélet: </a:t>
            </a:r>
            <a:r>
              <a:rPr lang="hu-HU" sz="2600" dirty="0" smtClean="0"/>
              <a:t>előadó </a:t>
            </a:r>
            <a:r>
              <a:rPr lang="hu-HU" sz="2600" dirty="0"/>
              <a:t>oktató – </a:t>
            </a:r>
            <a:r>
              <a:rPr lang="hu-HU" sz="2600" dirty="0" smtClean="0"/>
              <a:t>„hallgató” </a:t>
            </a:r>
            <a:r>
              <a:rPr lang="hu-HU" sz="2600" dirty="0" err="1" smtClean="0"/>
              <a:t>hallgató</a:t>
            </a:r>
            <a:r>
              <a:rPr lang="hu-HU" sz="2600" dirty="0"/>
              <a:t>: sok kontakt óra – kevés hallgatói önállóság. (A </a:t>
            </a:r>
            <a:r>
              <a:rPr lang="hu-HU" sz="2600" dirty="0" smtClean="0"/>
              <a:t>közoktatásunk </a:t>
            </a:r>
            <a:r>
              <a:rPr lang="hu-HU" sz="2600" dirty="0"/>
              <a:t>is poroszos.) </a:t>
            </a:r>
            <a:endParaRPr lang="hu-HU" sz="2600" dirty="0" smtClean="0"/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kompetencia-fejlesztés, az értelmiségképzés, a vezetői készségek kialakítása nem tudatos, ma még hiányos.</a:t>
            </a:r>
            <a:endParaRPr lang="hu-HU" sz="2600" dirty="0"/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/>
              <a:t>Az IT technológia, e-learning lassan </a:t>
            </a:r>
            <a:r>
              <a:rPr lang="hu-HU" sz="2600" dirty="0" smtClean="0"/>
              <a:t>terjed.</a:t>
            </a:r>
            <a:endParaRPr lang="hu-HU" sz="2600" dirty="0"/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Az egyetemek az oktatási kérdéseket ritkán elemzik, talán csak a párhuzamos szak-akkreditációk alkalmával.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Az intézmények a mennyiségben érdekeltek, kevésbé a minőségben: több hallgató –&gt; több bevétel).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dirty="0"/>
              <a:t>LLL </a:t>
            </a:r>
            <a:r>
              <a:rPr lang="hu-HU" sz="2600" dirty="0" smtClean="0"/>
              <a:t>(life </a:t>
            </a:r>
            <a:r>
              <a:rPr lang="hu-HU" sz="2600" dirty="0" err="1" smtClean="0"/>
              <a:t>long</a:t>
            </a:r>
            <a:r>
              <a:rPr lang="hu-HU" sz="2600" dirty="0" smtClean="0"/>
              <a:t> </a:t>
            </a:r>
            <a:r>
              <a:rPr lang="hu-HU" sz="2600" dirty="0" err="1" smtClean="0"/>
              <a:t>learning</a:t>
            </a:r>
            <a:r>
              <a:rPr lang="hu-HU" sz="2600" dirty="0" smtClean="0"/>
              <a:t> = tanulás </a:t>
            </a:r>
            <a:r>
              <a:rPr lang="hu-HU" sz="2600" dirty="0"/>
              <a:t>egész életen át) nálunk elég gyenge </a:t>
            </a:r>
            <a:r>
              <a:rPr lang="hu-HU" sz="2600" dirty="0" smtClean="0"/>
              <a:t> </a:t>
            </a:r>
            <a:r>
              <a:rPr lang="hu-HU" sz="2600" dirty="0"/>
              <a:t>– sem a társadalom, sem a </a:t>
            </a:r>
            <a:r>
              <a:rPr lang="hu-HU" sz="2600" dirty="0" smtClean="0"/>
              <a:t>felsőoktatás </a:t>
            </a:r>
            <a:r>
              <a:rPr lang="hu-HU" sz="2600" dirty="0"/>
              <a:t>nem motivált benne</a:t>
            </a:r>
            <a:r>
              <a:rPr lang="hu-HU" sz="2600" dirty="0" smtClean="0"/>
              <a:t>. </a:t>
            </a:r>
            <a:r>
              <a:rPr lang="hu-HU" sz="2600" b="1" i="1" dirty="0" smtClean="0">
                <a:solidFill>
                  <a:srgbClr val="C00000"/>
                </a:solidFill>
              </a:rPr>
              <a:t>Vs.</a:t>
            </a:r>
            <a:r>
              <a:rPr lang="hu-HU" sz="2600" dirty="0" smtClean="0"/>
              <a:t> SF: 25-64 évesek több mint fele tanul!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9252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79512" y="476672"/>
            <a:ext cx="881413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 dirty="0" smtClean="0"/>
              <a:t>Gondok a végzésben: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Elég sok (kb. 10%) a (végleg) passzív féléven lévő hallgató.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hallgatók nagy hányada csak plusz félévek alatt végez.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15–20% átkerül államiból önköltségesbe: zömük kikerül.  </a:t>
            </a:r>
            <a:endParaRPr lang="hu-HU" sz="26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Igen nagy a </a:t>
            </a:r>
            <a:r>
              <a:rPr lang="hu-HU" sz="2600" u="sng" dirty="0" smtClean="0"/>
              <a:t>lemorzsolódás</a:t>
            </a:r>
            <a:r>
              <a:rPr lang="hu-HU" sz="2600" dirty="0" smtClean="0"/>
              <a:t>: első diplománál (A, O) 36-38%, másod diplománál (M, </a:t>
            </a:r>
            <a:r>
              <a:rPr lang="hu-HU" sz="2600" dirty="0" err="1" smtClean="0"/>
              <a:t>Szitk</a:t>
            </a:r>
            <a:r>
              <a:rPr lang="hu-HU" sz="2600" dirty="0" smtClean="0"/>
              <a:t>) 14-17%., </a:t>
            </a:r>
            <a:r>
              <a:rPr lang="hu-HU" sz="2600" dirty="0" err="1" smtClean="0"/>
              <a:t>PhD-nél</a:t>
            </a:r>
            <a:r>
              <a:rPr lang="hu-HU" sz="2600" dirty="0" smtClean="0"/>
              <a:t> 75%. –  </a:t>
            </a:r>
            <a:r>
              <a:rPr lang="hu-HU" sz="2600" b="1" i="1" dirty="0" err="1" smtClean="0">
                <a:solidFill>
                  <a:srgbClr val="FF0000"/>
                </a:solidFill>
              </a:rPr>
              <a:t>GBr</a:t>
            </a:r>
            <a:r>
              <a:rPr lang="hu-HU" sz="2600" b="1" i="1" dirty="0" smtClean="0">
                <a:solidFill>
                  <a:srgbClr val="FF0000"/>
                </a:solidFill>
              </a:rPr>
              <a:t>!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MRK munkacsoport: 2016. április óta nincs lecsapódása.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Igen sok (20–40 %) a nyelvvizsga nélkül bennragadt oklevél.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/>
              <a:t>Pedig </a:t>
            </a:r>
            <a:r>
              <a:rPr lang="hu-HU" sz="2600" dirty="0" smtClean="0"/>
              <a:t>a </a:t>
            </a:r>
            <a:r>
              <a:rPr lang="hu-HU" sz="2600" dirty="0"/>
              <a:t>diploma </a:t>
            </a:r>
            <a:r>
              <a:rPr lang="hu-HU" sz="2600" dirty="0" smtClean="0"/>
              <a:t>itthon igen jelentős, </a:t>
            </a:r>
            <a:r>
              <a:rPr lang="hu-HU" sz="2600" dirty="0"/>
              <a:t>már a kezdetnél is </a:t>
            </a:r>
            <a:r>
              <a:rPr lang="hu-HU" sz="2600" dirty="0" smtClean="0"/>
              <a:t>&gt;kétszeres </a:t>
            </a:r>
            <a:r>
              <a:rPr lang="hu-HU" sz="2600" dirty="0"/>
              <a:t>bérelőnyt jelent (+ életvitelben, egészségben is</a:t>
            </a:r>
            <a:r>
              <a:rPr lang="hu-HU" sz="2600" dirty="0" smtClean="0"/>
              <a:t>)</a:t>
            </a:r>
          </a:p>
          <a:p>
            <a:pPr algn="ctr"/>
            <a:r>
              <a:rPr lang="hu-HU" sz="2600" dirty="0" smtClean="0"/>
              <a:t>******************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Nő az elvándorlás </a:t>
            </a:r>
            <a:r>
              <a:rPr lang="hu-HU" sz="2600" dirty="0"/>
              <a:t>(ez az új magyar </a:t>
            </a:r>
            <a:r>
              <a:rPr lang="hu-HU" sz="2600" i="1" dirty="0" err="1"/>
              <a:t>brain</a:t>
            </a:r>
            <a:r>
              <a:rPr lang="hu-HU" sz="2600" i="1" dirty="0"/>
              <a:t> </a:t>
            </a:r>
            <a:r>
              <a:rPr lang="hu-HU" sz="2600" i="1" dirty="0" err="1"/>
              <a:t>drain</a:t>
            </a:r>
            <a:r>
              <a:rPr lang="hu-HU" sz="2600" dirty="0" smtClean="0"/>
              <a:t>). (KSH most indít széleskörű felmérési, elemzési programot: YUOMIG). </a:t>
            </a:r>
            <a:r>
              <a:rPr lang="hu-HU" sz="2600" dirty="0" err="1" smtClean="0"/>
              <a:t>Eurostat</a:t>
            </a:r>
            <a:r>
              <a:rPr lang="hu-HU" sz="2600" dirty="0" smtClean="0"/>
              <a:t>: 2000-ben 70.000, 2015-ben 370.000 fiatal volt kint.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3868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8" y="476672"/>
            <a:ext cx="8496944" cy="627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2600" dirty="0" smtClean="0">
                <a:sym typeface="Wingdings"/>
              </a:rPr>
              <a:t>Lehetőségek, feladatok: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sym typeface="Wingdings"/>
              </a:rPr>
              <a:t>Még mindig elaprózott a szakstruktúra: 299 –&gt; 279 M </a:t>
            </a:r>
            <a:r>
              <a:rPr lang="hu-HU" sz="2600" dirty="0" smtClean="0">
                <a:sym typeface="Wingdings"/>
              </a:rPr>
              <a:t>szak.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Az új </a:t>
            </a:r>
            <a:r>
              <a:rPr lang="hu-HU" sz="2600" dirty="0" err="1" smtClean="0">
                <a:sym typeface="Wingdings"/>
              </a:rPr>
              <a:t>kkk-k</a:t>
            </a:r>
            <a:r>
              <a:rPr lang="hu-HU" sz="2600" dirty="0" smtClean="0">
                <a:sym typeface="Wingdings"/>
              </a:rPr>
              <a:t> jól fogalmazzák a képzési és kimeneti célokat,</a:t>
            </a:r>
            <a:br>
              <a:rPr lang="hu-HU" sz="2600" dirty="0" smtClean="0">
                <a:sym typeface="Wingdings"/>
              </a:rPr>
            </a:br>
            <a:r>
              <a:rPr lang="hu-HU" sz="2600" dirty="0" smtClean="0">
                <a:sym typeface="Wingdings"/>
              </a:rPr>
              <a:t>  az alkalmazói oldal számára volt lehetőség javaslatokra.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A </a:t>
            </a:r>
            <a:r>
              <a:rPr lang="hu-HU" sz="2600" dirty="0" err="1" smtClean="0">
                <a:sym typeface="Wingdings"/>
              </a:rPr>
              <a:t>kkk-k</a:t>
            </a:r>
            <a:r>
              <a:rPr lang="hu-HU" sz="2600" dirty="0" smtClean="0">
                <a:sym typeface="Wingdings"/>
              </a:rPr>
              <a:t> tantervi-tantárgyi realizálása most következik:</a:t>
            </a:r>
            <a:br>
              <a:rPr lang="hu-HU" sz="2600" dirty="0" smtClean="0">
                <a:sym typeface="Wingdings"/>
              </a:rPr>
            </a:br>
            <a:r>
              <a:rPr lang="hu-HU" sz="2600" dirty="0" smtClean="0">
                <a:sym typeface="Wingdings"/>
              </a:rPr>
              <a:t>   A/M kiegyenlítés, szemlélet és kultúra váltás szükséges.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u="sng" dirty="0" smtClean="0"/>
              <a:t>mai</a:t>
            </a:r>
            <a:r>
              <a:rPr lang="hu-HU" sz="2600" dirty="0" smtClean="0"/>
              <a:t> (elég általános) munkáltatói kívánalmak teljesítése </a:t>
            </a:r>
            <a:br>
              <a:rPr lang="hu-HU" sz="2600" dirty="0" smtClean="0"/>
            </a:br>
            <a:r>
              <a:rPr lang="hu-HU" sz="2600" dirty="0" smtClean="0"/>
              <a:t>    lassan halad. Kérdés: mennyire azokat kell követni?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Így is jó </a:t>
            </a:r>
            <a:r>
              <a:rPr lang="hu-HU" sz="2600" dirty="0">
                <a:sym typeface="Wingdings"/>
              </a:rPr>
              <a:t>a diplomások </a:t>
            </a:r>
            <a:r>
              <a:rPr lang="hu-HU" sz="2600" dirty="0" smtClean="0">
                <a:sym typeface="Wingdings"/>
              </a:rPr>
              <a:t>(zömének) </a:t>
            </a:r>
            <a:r>
              <a:rPr lang="hu-HU" sz="2600" dirty="0" err="1" smtClean="0">
                <a:sym typeface="Wingdings"/>
              </a:rPr>
              <a:t>munkaerőpiaci</a:t>
            </a:r>
            <a:r>
              <a:rPr lang="hu-HU" sz="2600" dirty="0" smtClean="0">
                <a:sym typeface="Wingdings"/>
              </a:rPr>
              <a:t> helyzete</a:t>
            </a:r>
            <a:br>
              <a:rPr lang="hu-HU" sz="2600" dirty="0" smtClean="0">
                <a:sym typeface="Wingdings"/>
              </a:rPr>
            </a:br>
            <a:r>
              <a:rPr lang="hu-HU" sz="2600" dirty="0" smtClean="0">
                <a:sym typeface="Wingdings"/>
              </a:rPr>
              <a:t>   </a:t>
            </a:r>
            <a:r>
              <a:rPr lang="hu-HU" sz="2600" dirty="0">
                <a:sym typeface="Wingdings"/>
              </a:rPr>
              <a:t>(állás, bér</a:t>
            </a:r>
            <a:r>
              <a:rPr lang="hu-HU" sz="2600" dirty="0" smtClean="0">
                <a:sym typeface="Wingdings"/>
              </a:rPr>
              <a:t>) – </a:t>
            </a:r>
            <a:r>
              <a:rPr lang="hu-HU" sz="2600" u="sng" dirty="0" smtClean="0">
                <a:sym typeface="Wingdings"/>
              </a:rPr>
              <a:t>s a java külföldön is keresett és kelendő!</a:t>
            </a:r>
            <a:endParaRPr lang="hu-HU" sz="2600" u="sng" dirty="0" smtClean="0"/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err="1" smtClean="0"/>
              <a:t>Strat</a:t>
            </a:r>
            <a:r>
              <a:rPr lang="hu-HU" sz="2600" dirty="0" smtClean="0"/>
              <a:t>. </a:t>
            </a:r>
            <a:r>
              <a:rPr lang="hu-HU" sz="2600" dirty="0"/>
              <a:t>2016: A képzés kezdetén és befejezésekor mérni kell</a:t>
            </a:r>
            <a:br>
              <a:rPr lang="hu-HU" sz="2600" dirty="0"/>
            </a:br>
            <a:r>
              <a:rPr lang="hu-HU" sz="2600" dirty="0"/>
              <a:t>   a hallgatók kompetencia szintjét: ez mutatja a </a:t>
            </a:r>
            <a:r>
              <a:rPr lang="hu-HU" sz="2600" dirty="0" err="1"/>
              <a:t>felsőokt</a:t>
            </a:r>
            <a:r>
              <a:rPr lang="hu-HU" sz="2600" dirty="0"/>
              <a:t>.</a:t>
            </a:r>
            <a:br>
              <a:rPr lang="hu-HU" sz="2600" dirty="0"/>
            </a:br>
            <a:r>
              <a:rPr lang="hu-HU" sz="2600" dirty="0"/>
              <a:t>   „hozzáadott értékét”. 2015/16-ban megkezdődött.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rgbClr val="C00000"/>
                </a:solidFill>
              </a:rPr>
              <a:t>A hallgatói önkormányzatok nagyobb szerepet vállalhatnak</a:t>
            </a:r>
            <a:br>
              <a:rPr lang="hu-HU" sz="2600" dirty="0" smtClean="0">
                <a:solidFill>
                  <a:srgbClr val="C00000"/>
                </a:solidFill>
              </a:rPr>
            </a:br>
            <a:r>
              <a:rPr lang="hu-HU" sz="2600" dirty="0" smtClean="0">
                <a:solidFill>
                  <a:srgbClr val="C00000"/>
                </a:solidFill>
              </a:rPr>
              <a:t>   ezekben: ez is érdekvédelem – a diploma érdekében</a:t>
            </a:r>
            <a:r>
              <a:rPr lang="hu-HU" sz="2600" dirty="0">
                <a:solidFill>
                  <a:srgbClr val="C00000"/>
                </a:solidFill>
              </a:rPr>
              <a:t>. </a:t>
            </a:r>
            <a:endParaRPr lang="hu-HU" sz="2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576064"/>
          </a:xfrm>
        </p:spPr>
        <p:txBody>
          <a:bodyPr anchor="t">
            <a:normAutofit fontScale="90000"/>
          </a:bodyPr>
          <a:lstStyle/>
          <a:p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395536" y="267027"/>
            <a:ext cx="8496944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3200" dirty="0" smtClean="0"/>
              <a:t>Miről beszélget a</a:t>
            </a:r>
            <a:r>
              <a:rPr lang="hu-HU" sz="3200" b="1" dirty="0" smtClean="0"/>
              <a:t> European University Association </a:t>
            </a:r>
            <a:r>
              <a:rPr lang="hu-HU" sz="3200" dirty="0" smtClean="0"/>
              <a:t>800 tagja 47 országból 2017-ben</a:t>
            </a:r>
            <a:r>
              <a:rPr lang="hu-HU" sz="3200" b="1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The </a:t>
            </a:r>
            <a:r>
              <a:rPr lang="en-US" sz="2600" u="sng" dirty="0"/>
              <a:t>key priorities</a:t>
            </a:r>
            <a:r>
              <a:rPr lang="en-US" sz="2600" dirty="0"/>
              <a:t> for EUA are outlined in the </a:t>
            </a:r>
            <a:r>
              <a:rPr lang="en-GB" sz="2600" dirty="0" smtClean="0"/>
              <a:t>organisation’s</a:t>
            </a:r>
            <a:r>
              <a:rPr lang="en-US" sz="2600" dirty="0"/>
              <a:t> </a:t>
            </a:r>
            <a:r>
              <a:rPr lang="en-US" sz="2600" dirty="0">
                <a:hlinkClick r:id="rId2" tooltip="work programme"/>
              </a:rPr>
              <a:t>work </a:t>
            </a:r>
            <a:r>
              <a:rPr lang="en-US" sz="2600" dirty="0" err="1" smtClean="0">
                <a:hlinkClick r:id="rId2" tooltip="work programme"/>
              </a:rPr>
              <a:t>programme</a:t>
            </a:r>
            <a:r>
              <a:rPr lang="hu-HU" sz="2600" dirty="0"/>
              <a:t> </a:t>
            </a:r>
            <a:r>
              <a:rPr lang="hu-HU" sz="2600" dirty="0" smtClean="0"/>
              <a:t>– 2017  </a:t>
            </a:r>
          </a:p>
          <a:p>
            <a:pPr marL="53657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Learning </a:t>
            </a:r>
            <a:r>
              <a:rPr lang="en-US" sz="2600" dirty="0"/>
              <a:t>and teaching: Universities in </a:t>
            </a:r>
            <a:r>
              <a:rPr lang="en-US" sz="2600" dirty="0" smtClean="0"/>
              <a:t>EHEA </a:t>
            </a:r>
            <a:endParaRPr lang="hu-HU" sz="2600" dirty="0" smtClean="0"/>
          </a:p>
          <a:p>
            <a:pPr marL="53657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Research </a:t>
            </a:r>
            <a:r>
              <a:rPr lang="en-US" sz="2600" dirty="0"/>
              <a:t>and Innovation: Universities in </a:t>
            </a:r>
            <a:r>
              <a:rPr lang="hu-HU" sz="2600" dirty="0" smtClean="0"/>
              <a:t>E</a:t>
            </a:r>
            <a:r>
              <a:rPr lang="en-US" sz="2600" dirty="0" smtClean="0"/>
              <a:t>RA</a:t>
            </a:r>
            <a:endParaRPr lang="hu-HU" sz="2600" dirty="0" smtClean="0"/>
          </a:p>
          <a:p>
            <a:pPr marL="53657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Internationalisation</a:t>
            </a:r>
            <a:r>
              <a:rPr lang="en-US" sz="2600" dirty="0" smtClean="0"/>
              <a:t>: E</a:t>
            </a:r>
            <a:r>
              <a:rPr lang="hu-HU" sz="2600" dirty="0" smtClean="0"/>
              <a:t>UA </a:t>
            </a:r>
            <a:r>
              <a:rPr lang="en-US" sz="2600" dirty="0" smtClean="0"/>
              <a:t>in </a:t>
            </a:r>
            <a:r>
              <a:rPr lang="en-US" sz="2600" dirty="0"/>
              <a:t>a Global </a:t>
            </a:r>
            <a:r>
              <a:rPr lang="en-US" sz="2600" dirty="0" smtClean="0"/>
              <a:t>Context</a:t>
            </a:r>
            <a:endParaRPr lang="hu-HU" sz="2600" dirty="0" smtClean="0"/>
          </a:p>
          <a:p>
            <a:pPr marL="53657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Governance </a:t>
            </a:r>
            <a:r>
              <a:rPr lang="en-US" sz="2600" dirty="0"/>
              <a:t>and </a:t>
            </a:r>
            <a:r>
              <a:rPr lang="en-US" sz="2600" dirty="0" smtClean="0"/>
              <a:t>Funding</a:t>
            </a:r>
            <a:endParaRPr lang="hu-HU" sz="2600" dirty="0" smtClean="0"/>
          </a:p>
          <a:p>
            <a:pPr marL="536575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Institutional Development</a:t>
            </a:r>
            <a:endParaRPr lang="hu-HU" sz="2600" dirty="0" smtClean="0"/>
          </a:p>
          <a:p>
            <a:pPr>
              <a:spcAft>
                <a:spcPts val="600"/>
              </a:spcAft>
            </a:pPr>
            <a:r>
              <a:rPr lang="en-US" sz="2600" dirty="0" smtClean="0"/>
              <a:t>Quality </a:t>
            </a:r>
            <a:r>
              <a:rPr lang="en-US" sz="2600" dirty="0"/>
              <a:t>Assurance and </a:t>
            </a:r>
            <a:r>
              <a:rPr lang="en-US" sz="2600" dirty="0" smtClean="0"/>
              <a:t>Rankings</a:t>
            </a:r>
            <a:endParaRPr lang="hu-HU" sz="2600" dirty="0" smtClean="0"/>
          </a:p>
          <a:p>
            <a:pPr>
              <a:spcAft>
                <a:spcPts val="600"/>
              </a:spcAft>
            </a:pPr>
            <a:r>
              <a:rPr lang="en-GB" sz="2600" dirty="0"/>
              <a:t>Institutional</a:t>
            </a:r>
            <a:r>
              <a:rPr lang="hu-HU" sz="2600" dirty="0"/>
              <a:t> </a:t>
            </a:r>
            <a:r>
              <a:rPr lang="en-US" sz="2600" dirty="0" smtClean="0"/>
              <a:t>Evaluation</a:t>
            </a:r>
            <a:r>
              <a:rPr lang="en-GB" sz="2600" dirty="0" smtClean="0"/>
              <a:t> Programme </a:t>
            </a:r>
            <a:r>
              <a:rPr lang="en-US" sz="2600" dirty="0" smtClean="0"/>
              <a:t>(</a:t>
            </a:r>
            <a:r>
              <a:rPr lang="en-US" sz="2600" dirty="0"/>
              <a:t>IEP)</a:t>
            </a:r>
            <a:endParaRPr lang="hu-HU" sz="2600" b="1" dirty="0"/>
          </a:p>
          <a:p>
            <a:pPr>
              <a:spcAft>
                <a:spcPts val="600"/>
              </a:spcAft>
            </a:pPr>
            <a:r>
              <a:rPr lang="en-US" sz="2600" dirty="0" smtClean="0"/>
              <a:t>Council </a:t>
            </a:r>
            <a:r>
              <a:rPr lang="en-US" sz="2600" dirty="0"/>
              <a:t>for Doctoral Education (EUA-CDE) </a:t>
            </a: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30037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79512" y="999892"/>
            <a:ext cx="878497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 dirty="0" smtClean="0"/>
              <a:t>A jó egyetem kulcsa a </a:t>
            </a:r>
            <a:r>
              <a:rPr lang="hu-HU" sz="2600" b="1" dirty="0" smtClean="0"/>
              <a:t>jó oktató/professzor</a:t>
            </a:r>
            <a:r>
              <a:rPr lang="hu-HU" sz="2600" dirty="0" smtClean="0"/>
              <a:t>. </a:t>
            </a:r>
            <a:r>
              <a:rPr lang="hu-HU" sz="2600" dirty="0" err="1" smtClean="0"/>
              <a:t>Enélkül</a:t>
            </a:r>
            <a:r>
              <a:rPr lang="hu-HU" sz="2600" dirty="0" smtClean="0"/>
              <a:t> nem megy!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Az egyetemi oktatói pálya, karrier korábban egyértelműen</a:t>
            </a:r>
            <a:br>
              <a:rPr lang="hu-HU" sz="2600" dirty="0" smtClean="0"/>
            </a:br>
            <a:r>
              <a:rPr lang="hu-HU" sz="2600" dirty="0" smtClean="0"/>
              <a:t>   vonzó volt: rang, autonómia, tudásvágy, önmegvalósítás …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A mai (hazai) munkaerőpiac több szektora erős és sokszor</a:t>
            </a:r>
            <a:br>
              <a:rPr lang="hu-HU" sz="2600" dirty="0" smtClean="0"/>
            </a:br>
            <a:r>
              <a:rPr lang="hu-HU" sz="2600" dirty="0" smtClean="0"/>
              <a:t>   győztes </a:t>
            </a:r>
            <a:r>
              <a:rPr lang="hu-HU" sz="2600" dirty="0" err="1" smtClean="0"/>
              <a:t>kompetíciót</a:t>
            </a:r>
            <a:r>
              <a:rPr lang="hu-HU" sz="2600" dirty="0" smtClean="0"/>
              <a:t>, s így több egyetemen gondot okoz. 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Sok oktató kényszerül külön munkákra, másodállásra stb.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A fenntartó és a mindenkori egyetemvezetés felelőssége a </a:t>
            </a:r>
            <a:br>
              <a:rPr lang="hu-HU" sz="2600" dirty="0" smtClean="0"/>
            </a:br>
            <a:r>
              <a:rPr lang="hu-HU" sz="2600" dirty="0" smtClean="0"/>
              <a:t>   korszerű oktatási/kutatási munkafeltételek  biztosítása, a</a:t>
            </a:r>
            <a:br>
              <a:rPr lang="hu-HU" sz="2600" dirty="0" smtClean="0"/>
            </a:br>
            <a:r>
              <a:rPr lang="hu-HU" sz="2600" dirty="0" smtClean="0"/>
              <a:t>   teljesítmény értékelése, erkölcsi és anyagi elismerése, </a:t>
            </a:r>
            <a:r>
              <a:rPr lang="hu-HU" sz="2600" dirty="0" err="1" smtClean="0"/>
              <a:t>hono-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   </a:t>
            </a:r>
            <a:r>
              <a:rPr lang="hu-HU" sz="2600" dirty="0" err="1" smtClean="0"/>
              <a:t>rálása</a:t>
            </a:r>
            <a:r>
              <a:rPr lang="hu-HU" sz="2600" dirty="0" smtClean="0"/>
              <a:t>, az előrelépés biztosítása. Az ilyen humánpolitika sok</a:t>
            </a:r>
            <a:br>
              <a:rPr lang="hu-HU" sz="2600" dirty="0" smtClean="0"/>
            </a:br>
            <a:r>
              <a:rPr lang="hu-HU" sz="2600" dirty="0" smtClean="0"/>
              <a:t>   helyen nem erős gyakorlat. </a:t>
            </a:r>
            <a:r>
              <a:rPr lang="hu-HU" sz="2600" dirty="0"/>
              <a:t>A</a:t>
            </a:r>
            <a:r>
              <a:rPr lang="hu-HU" sz="2600" dirty="0" smtClean="0"/>
              <a:t> pénz is kevés! </a:t>
            </a:r>
            <a:r>
              <a:rPr lang="hu-HU" sz="2000" dirty="0" smtClean="0"/>
              <a:t>(4+40 DSc docens!)</a:t>
            </a:r>
            <a:endParaRPr lang="hu-HU" sz="2600" dirty="0" smtClean="0"/>
          </a:p>
          <a:p>
            <a:pPr>
              <a:spcAft>
                <a:spcPts val="600"/>
              </a:spcAft>
            </a:pPr>
            <a:r>
              <a:rPr lang="hu-HU" sz="2600" dirty="0" smtClean="0"/>
              <a:t>Az oktatók hallgatói véleményezése (OHV) terjed, de nem jól</a:t>
            </a:r>
            <a:br>
              <a:rPr lang="hu-HU" sz="2600" dirty="0" smtClean="0"/>
            </a:br>
            <a:r>
              <a:rPr lang="hu-HU" sz="2600" dirty="0" smtClean="0"/>
              <a:t>    hasznosul. Vannak pozitív példák („Az év oktatója” cím stb.).</a:t>
            </a:r>
            <a:endParaRPr lang="hu-HU" sz="2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059832" y="332656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oktatók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347864" y="476672"/>
            <a:ext cx="302433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Kutatás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520" y="1484784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„Az </a:t>
            </a:r>
            <a:r>
              <a:rPr lang="hu-HU" sz="2600" dirty="0"/>
              <a:t>egyetemi K+F+I költségek stagnáltak az elmúlt években, annak ellenére , hogy a hazai K+F+I tudományos, szakmai </a:t>
            </a:r>
            <a:r>
              <a:rPr lang="hu-HU" sz="2600" dirty="0" smtClean="0"/>
              <a:t>és </a:t>
            </a:r>
            <a:r>
              <a:rPr lang="hu-HU" sz="2600" dirty="0"/>
              <a:t>szervezeti szempontból legfontosabb szereplői a felsőoktatási intézmények</a:t>
            </a:r>
            <a:r>
              <a:rPr lang="hu-HU" sz="2600" dirty="0" smtClean="0"/>
              <a:t>.</a:t>
            </a:r>
            <a:r>
              <a:rPr lang="hu-HU" sz="2800" dirty="0" smtClean="0"/>
              <a:t>” </a:t>
            </a:r>
            <a:r>
              <a:rPr lang="hu-HU" sz="2400" dirty="0" smtClean="0"/>
              <a:t>(Palkovics László: MTMI képzések. </a:t>
            </a:r>
            <a:r>
              <a:rPr lang="hu-HU" sz="2400" dirty="0" err="1" smtClean="0"/>
              <a:t>ppt</a:t>
            </a:r>
            <a:r>
              <a:rPr lang="hu-HU" sz="2400" dirty="0" smtClean="0"/>
              <a:t> 2016)</a:t>
            </a:r>
            <a:endParaRPr lang="hu-HU" sz="2400" dirty="0"/>
          </a:p>
          <a:p>
            <a:endParaRPr lang="hu-HU" sz="2800" dirty="0" smtClean="0"/>
          </a:p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Felsőoktatásunk </a:t>
            </a:r>
            <a:r>
              <a:rPr lang="hu-HU" sz="2600" b="1" u="sng" dirty="0">
                <a:sym typeface="Wingdings"/>
              </a:rPr>
              <a:t>K+F+I</a:t>
            </a:r>
            <a:r>
              <a:rPr lang="hu-HU" sz="2600" dirty="0">
                <a:sym typeface="Wingdings"/>
              </a:rPr>
              <a:t> forrásai: </a:t>
            </a:r>
            <a:endParaRPr lang="hu-HU" sz="2600" dirty="0" smtClean="0">
              <a:sym typeface="Wingding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Állami költségvetés		 </a:t>
            </a:r>
            <a:r>
              <a:rPr lang="hu-HU" sz="2600" dirty="0">
                <a:sym typeface="Wingdings"/>
              </a:rPr>
              <a:t>75%, </a:t>
            </a:r>
            <a:endParaRPr lang="hu-HU" sz="2600" dirty="0" smtClean="0">
              <a:sym typeface="Wingding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külföldi források (EU)	 </a:t>
            </a:r>
            <a:r>
              <a:rPr lang="hu-HU" sz="2600" dirty="0">
                <a:sym typeface="Wingdings"/>
              </a:rPr>
              <a:t>12% </a:t>
            </a:r>
            <a:r>
              <a:rPr lang="hu-HU" sz="2600" dirty="0" smtClean="0">
                <a:sym typeface="Wingdings"/>
              </a:rPr>
              <a:t>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vállalkozások:			   </a:t>
            </a:r>
            <a:r>
              <a:rPr lang="hu-HU" sz="1050" dirty="0" smtClean="0">
                <a:sym typeface="Wingdings"/>
              </a:rPr>
              <a:t> </a:t>
            </a:r>
            <a:r>
              <a:rPr lang="hu-HU" sz="2600" dirty="0" smtClean="0">
                <a:sym typeface="Wingdings"/>
              </a:rPr>
              <a:t>8%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dirty="0">
                <a:sym typeface="Wingdings"/>
              </a:rPr>
              <a:t>n</a:t>
            </a:r>
            <a:r>
              <a:rPr lang="hu-HU" sz="2600" dirty="0" smtClean="0">
                <a:sym typeface="Wingdings"/>
              </a:rPr>
              <a:t>onprofit szektor:		   </a:t>
            </a:r>
            <a:r>
              <a:rPr lang="hu-HU" dirty="0" smtClean="0">
                <a:sym typeface="Wingdings"/>
              </a:rPr>
              <a:t> </a:t>
            </a:r>
            <a:r>
              <a:rPr lang="hu-HU" sz="2600" dirty="0" smtClean="0">
                <a:sym typeface="Wingdings"/>
              </a:rPr>
              <a:t>5%</a:t>
            </a:r>
            <a:endParaRPr lang="hu-HU" sz="2600" b="1" dirty="0">
              <a:sym typeface="Wingdings"/>
            </a:endParaRPr>
          </a:p>
          <a:p>
            <a:pPr>
              <a:spcAft>
                <a:spcPts val="600"/>
              </a:spcAft>
            </a:pPr>
            <a:endParaRPr lang="hu-HU" sz="26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052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539552" y="1124744"/>
            <a:ext cx="81369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Néhány kutatás támogatási adat (KSH 2015):</a:t>
            </a:r>
          </a:p>
          <a:p>
            <a:pPr algn="ctr"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Hazai K+F-re: 468 Mrd Ft *** a GDP 1,4%-a </a:t>
            </a:r>
            <a:r>
              <a:rPr lang="hu-HU" sz="2600" dirty="0">
                <a:sym typeface="Wingdings"/>
              </a:rPr>
              <a:t> </a:t>
            </a:r>
            <a:r>
              <a:rPr lang="hu-HU" sz="2600" b="1" i="1" dirty="0" smtClean="0">
                <a:solidFill>
                  <a:srgbClr val="C00000"/>
                </a:solidFill>
                <a:sym typeface="Wingdings"/>
              </a:rPr>
              <a:t>vs.</a:t>
            </a:r>
            <a:r>
              <a:rPr lang="hu-HU" sz="2600" dirty="0" smtClean="0">
                <a:sym typeface="Wingdings"/>
              </a:rPr>
              <a:t> EU 3%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14375"/>
              </p:ext>
            </p:extLst>
          </p:nvPr>
        </p:nvGraphicFramePr>
        <p:xfrm>
          <a:off x="611560" y="2477417"/>
          <a:ext cx="7872536" cy="307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32024"/>
                <a:gridCol w="1300088"/>
                <a:gridCol w="1300088"/>
                <a:gridCol w="1424384"/>
                <a:gridCol w="1175792"/>
              </a:tblGrid>
              <a:tr h="630069">
                <a:tc>
                  <a:txBody>
                    <a:bodyPr/>
                    <a:lstStyle/>
                    <a:p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K+F lét-szám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Ráford-dítások</a:t>
                      </a:r>
                      <a:r>
                        <a:rPr lang="hu-H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Mrd Ft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Beru-házások</a:t>
                      </a:r>
                      <a:r>
                        <a:rPr lang="hu-H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eloszlása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Egy </a:t>
                      </a:r>
                      <a:r>
                        <a:rPr lang="hu-HU" sz="24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kuta</a:t>
                      </a:r>
                      <a:r>
                        <a:rPr lang="hu-H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–tóra jut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Minősí-tettek aránya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69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Felsőokt</a:t>
                      </a:r>
                      <a:r>
                        <a:rPr lang="hu-HU" sz="2400" dirty="0" smtClean="0"/>
                        <a:t>.</a:t>
                      </a:r>
                      <a:endParaRPr lang="hu-HU" sz="2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22.000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 57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  9%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45 </a:t>
                      </a:r>
                      <a:r>
                        <a:rPr lang="hu-HU" sz="2400" dirty="0" err="1" smtClean="0"/>
                        <a:t>MFt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75%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69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Állami int.</a:t>
                      </a:r>
                      <a:endParaRPr lang="hu-HU" sz="2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10.531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 62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14%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Átlag: 167 </a:t>
                      </a:r>
                      <a:r>
                        <a:rPr lang="hu-HU" sz="2400" dirty="0" err="1" smtClean="0"/>
                        <a:t>MFt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20%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69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Vállalk-k</a:t>
                      </a:r>
                      <a:endParaRPr lang="hu-HU" sz="2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23.706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344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77%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  5%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7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64896" cy="576064"/>
          </a:xfrm>
        </p:spPr>
        <p:txBody>
          <a:bodyPr anchor="t">
            <a:noAutofit/>
          </a:bodyPr>
          <a:lstStyle/>
          <a:p>
            <a:r>
              <a:rPr lang="hu-HU" sz="3200" b="1" dirty="0" smtClean="0">
                <a:latin typeface="+mn-lt"/>
                <a:cs typeface="Arial" panose="020B0604020202020204" pitchFamily="34" charset="0"/>
              </a:rPr>
              <a:t>Kutatás: European Research </a:t>
            </a:r>
            <a:r>
              <a:rPr lang="hu-HU" sz="3200" b="1" dirty="0" err="1" smtClean="0">
                <a:latin typeface="+mn-lt"/>
                <a:cs typeface="Arial" panose="020B0604020202020204" pitchFamily="34" charset="0"/>
              </a:rPr>
              <a:t>Council</a:t>
            </a:r>
            <a:r>
              <a:rPr lang="hu-HU" sz="3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sz="3200" b="1" dirty="0" err="1" smtClean="0">
                <a:latin typeface="+mn-lt"/>
                <a:cs typeface="Arial" panose="020B0604020202020204" pitchFamily="34" charset="0"/>
              </a:rPr>
              <a:t>grant-ek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28320"/>
              </p:ext>
            </p:extLst>
          </p:nvPr>
        </p:nvGraphicFramePr>
        <p:xfrm>
          <a:off x="611560" y="1412776"/>
          <a:ext cx="7738290" cy="103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469"/>
                <a:gridCol w="997732"/>
                <a:gridCol w="1087165"/>
                <a:gridCol w="864096"/>
                <a:gridCol w="864096"/>
                <a:gridCol w="837498"/>
                <a:gridCol w="930117"/>
                <a:gridCol w="93011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/>
                        <a:t>Grant</a:t>
                      </a:r>
                      <a:endParaRPr lang="hu-HU" sz="2600" b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/>
                        <a:t>UK</a:t>
                      </a:r>
                      <a:endParaRPr lang="hu-HU" sz="2600" b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/>
                        <a:t>DE</a:t>
                      </a:r>
                      <a:endParaRPr lang="hu-HU" sz="2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/>
                        <a:t>NL</a:t>
                      </a:r>
                      <a:endParaRPr lang="hu-HU" sz="2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/>
                        <a:t>SE</a:t>
                      </a:r>
                      <a:endParaRPr lang="hu-HU" sz="2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HU</a:t>
                      </a:r>
                      <a:endParaRPr lang="hu-H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/>
                        <a:t>PL</a:t>
                      </a:r>
                      <a:endParaRPr lang="hu-HU" sz="2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 smtClean="0"/>
                        <a:t>CZ</a:t>
                      </a:r>
                      <a:endParaRPr lang="hu-HU" sz="2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2600" b="0" dirty="0" smtClean="0"/>
                        <a:t>Összes</a:t>
                      </a:r>
                      <a:endParaRPr lang="hu-HU" sz="2600" b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600" b="0" dirty="0" smtClean="0"/>
                        <a:t>1593</a:t>
                      </a:r>
                      <a:endParaRPr lang="hu-HU" sz="2600" b="0" dirty="0"/>
                    </a:p>
                  </a:txBody>
                  <a:tcPr marL="90000" marR="16200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600" b="0" dirty="0" smtClean="0"/>
                        <a:t>1091</a:t>
                      </a:r>
                      <a:endParaRPr lang="hu-HU" sz="2600" b="0" dirty="0"/>
                    </a:p>
                  </a:txBody>
                  <a:tcPr marL="90000" marR="162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600" b="0" dirty="0" smtClean="0"/>
                        <a:t>673</a:t>
                      </a:r>
                      <a:endParaRPr lang="hu-HU" sz="2600" b="0" dirty="0"/>
                    </a:p>
                  </a:txBody>
                  <a:tcPr marL="90000" marR="162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600" b="0" dirty="0" smtClean="0"/>
                        <a:t>253</a:t>
                      </a:r>
                      <a:endParaRPr lang="hu-HU" sz="2600" b="0" dirty="0"/>
                    </a:p>
                  </a:txBody>
                  <a:tcPr marL="90000" marR="162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800" b="1" dirty="0" smtClean="0"/>
                        <a:t>57</a:t>
                      </a:r>
                      <a:endParaRPr lang="hu-HU" sz="2800" b="1" dirty="0"/>
                    </a:p>
                  </a:txBody>
                  <a:tcPr marL="90000" marR="162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600" b="0" dirty="0" smtClean="0"/>
                        <a:t>27</a:t>
                      </a:r>
                      <a:endParaRPr lang="hu-HU" sz="2600" b="0" dirty="0"/>
                    </a:p>
                  </a:txBody>
                  <a:tcPr marL="90000" marR="162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600" b="0" dirty="0" smtClean="0"/>
                        <a:t>26</a:t>
                      </a:r>
                      <a:endParaRPr lang="hu-HU" sz="2600" b="0" dirty="0"/>
                    </a:p>
                  </a:txBody>
                  <a:tcPr marL="90000" marR="162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76964"/>
              </p:ext>
            </p:extLst>
          </p:nvPr>
        </p:nvGraphicFramePr>
        <p:xfrm>
          <a:off x="539552" y="2826216"/>
          <a:ext cx="792088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8"/>
                <a:gridCol w="1080120"/>
                <a:gridCol w="2664296"/>
                <a:gridCol w="1152128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2600" noProof="0" dirty="0" smtClean="0"/>
                        <a:t>Intézmény</a:t>
                      </a:r>
                      <a:endParaRPr lang="en-US" sz="260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dirty="0" smtClean="0"/>
                        <a:t>Grant</a:t>
                      </a:r>
                      <a:endParaRPr lang="hu-HU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noProof="0" dirty="0" smtClean="0"/>
                        <a:t>Intézmény</a:t>
                      </a:r>
                      <a:endParaRPr lang="en-US" sz="26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dirty="0" smtClean="0"/>
                        <a:t>Grant</a:t>
                      </a:r>
                      <a:endParaRPr lang="hu-HU" sz="2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hu-HU" sz="2600" b="1" i="0" dirty="0" smtClean="0"/>
                        <a:t>Egyetemek</a:t>
                      </a:r>
                      <a:endParaRPr lang="hu-HU" sz="2600" b="1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i="0" dirty="0" smtClean="0"/>
                        <a:t>30</a:t>
                      </a:r>
                      <a:endParaRPr lang="hu-HU" sz="2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600" b="1" i="0" dirty="0" smtClean="0"/>
                        <a:t>MTA</a:t>
                      </a:r>
                      <a:r>
                        <a:rPr lang="hu-HU" sz="2600" b="1" i="0" baseline="0" dirty="0" smtClean="0"/>
                        <a:t> intézetek</a:t>
                      </a:r>
                      <a:endParaRPr lang="hu-HU" sz="2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i="0" dirty="0" smtClean="0"/>
                        <a:t>22</a:t>
                      </a:r>
                      <a:endParaRPr lang="hu-HU" sz="2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endParaRPr lang="hu-HU" sz="26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600" dirty="0" smtClean="0"/>
                        <a:t>Más kutatóhely</a:t>
                      </a:r>
                      <a:endParaRPr lang="hu-H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dirty="0" smtClean="0"/>
                        <a:t>5</a:t>
                      </a:r>
                      <a:endParaRPr lang="hu-H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hu-HU" sz="2600" b="0" i="1" dirty="0" smtClean="0"/>
                        <a:t>Közép-európai</a:t>
                      </a:r>
                      <a:r>
                        <a:rPr lang="hu-HU" sz="2600" b="0" i="1" baseline="0" dirty="0" smtClean="0"/>
                        <a:t> Egy.</a:t>
                      </a:r>
                      <a:endParaRPr lang="hu-HU" sz="2600" b="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i="1" dirty="0" smtClean="0"/>
                        <a:t>10</a:t>
                      </a:r>
                      <a:endParaRPr lang="hu-HU" sz="26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600" i="1" dirty="0" smtClean="0"/>
                        <a:t>Óbudai Egyetem</a:t>
                      </a:r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i="1" dirty="0" smtClean="0"/>
                        <a:t>1</a:t>
                      </a:r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hu-HU" sz="2600" i="1" dirty="0" smtClean="0"/>
                        <a:t>ELTE</a:t>
                      </a:r>
                      <a:endParaRPr lang="hu-HU" sz="2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i="1" dirty="0" smtClean="0"/>
                        <a:t>  7</a:t>
                      </a:r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600" i="1" dirty="0" smtClean="0"/>
                        <a:t>Pécsi</a:t>
                      </a:r>
                      <a:r>
                        <a:rPr lang="hu-HU" sz="2600" i="1" baseline="0" dirty="0" smtClean="0"/>
                        <a:t> T. </a:t>
                      </a:r>
                      <a:r>
                        <a:rPr lang="hu-HU" sz="2600" i="1" dirty="0" smtClean="0"/>
                        <a:t>Egyetem</a:t>
                      </a:r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i="1" dirty="0" smtClean="0"/>
                        <a:t>1</a:t>
                      </a:r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hu-HU" sz="2600" i="1" dirty="0" smtClean="0"/>
                        <a:t>Szegedi T. Egyetem</a:t>
                      </a:r>
                      <a:endParaRPr lang="hu-HU" sz="260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i="1" dirty="0" smtClean="0"/>
                        <a:t>  6</a:t>
                      </a:r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600" i="1" baseline="0" dirty="0" smtClean="0"/>
                        <a:t>Semmelweis</a:t>
                      </a:r>
                      <a:endParaRPr lang="hu-HU" sz="26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i="1" dirty="0" smtClean="0"/>
                        <a:t>1</a:t>
                      </a:r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hu-HU" sz="2600" i="1" dirty="0" smtClean="0"/>
                        <a:t>BME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i="1" dirty="0" smtClean="0"/>
                        <a:t>  4</a:t>
                      </a:r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600" i="1" noProof="0" dirty="0" smtClean="0"/>
                        <a:t> </a:t>
                      </a:r>
                      <a:r>
                        <a:rPr lang="hu-HU" sz="2000" i="1" noProof="0" dirty="0" smtClean="0"/>
                        <a:t>[</a:t>
                      </a:r>
                      <a:r>
                        <a:rPr lang="hu-HU" sz="1800" i="1" noProof="0" dirty="0" smtClean="0"/>
                        <a:t>MTA főtitkár a </a:t>
                      </a:r>
                      <a:r>
                        <a:rPr lang="hu-HU" sz="1800" i="1" noProof="0" dirty="0" err="1" smtClean="0"/>
                        <a:t>DAB-ban</a:t>
                      </a:r>
                      <a:r>
                        <a:rPr lang="hu-HU" sz="1800" i="1" noProof="0" dirty="0" smtClean="0"/>
                        <a:t>]</a:t>
                      </a:r>
                      <a:endParaRPr lang="en-US" sz="2600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1814" y="717659"/>
            <a:ext cx="87146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Stratégia 2016: „</a:t>
            </a:r>
            <a:r>
              <a:rPr lang="hu-HU" sz="2600" dirty="0" smtClean="0"/>
              <a:t>A </a:t>
            </a:r>
            <a:r>
              <a:rPr lang="hu-HU" sz="2600" dirty="0"/>
              <a:t>felsőoktatási intézmények K+F+I </a:t>
            </a:r>
            <a:r>
              <a:rPr lang="hu-HU" sz="2600" i="1" dirty="0" err="1" smtClean="0"/>
              <a:t>tevékeny-sége</a:t>
            </a:r>
            <a:r>
              <a:rPr lang="hu-HU" sz="2600" dirty="0" smtClean="0"/>
              <a:t> </a:t>
            </a:r>
            <a:r>
              <a:rPr lang="hu-HU" sz="2600" dirty="0"/>
              <a:t>jelen pillanatban az intézményrendszer szintjén nem </a:t>
            </a:r>
            <a:r>
              <a:rPr lang="hu-HU" sz="2600" dirty="0" smtClean="0"/>
              <a:t>tervezett</a:t>
            </a:r>
            <a:r>
              <a:rPr lang="hu-HU" sz="2600" dirty="0"/>
              <a:t>, koordinálatlan módon </a:t>
            </a:r>
            <a:r>
              <a:rPr lang="hu-HU" sz="2600" i="1" dirty="0"/>
              <a:t>történik</a:t>
            </a:r>
            <a:r>
              <a:rPr lang="hu-HU" sz="2600" i="1" dirty="0" smtClean="0"/>
              <a:t>.</a:t>
            </a:r>
            <a:r>
              <a:rPr lang="hu-HU" sz="2600" dirty="0" smtClean="0"/>
              <a:t>” </a:t>
            </a:r>
          </a:p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„</a:t>
            </a:r>
            <a:r>
              <a:rPr lang="hu-HU" sz="2600" u="sng" dirty="0"/>
              <a:t>Célunk</a:t>
            </a:r>
            <a:r>
              <a:rPr lang="hu-HU" sz="2600" dirty="0"/>
              <a:t> tehát a felsőoktatási intézményrendszer K+F+I </a:t>
            </a:r>
            <a:r>
              <a:rPr lang="hu-HU" sz="2600" dirty="0" err="1" smtClean="0"/>
              <a:t>tevé-kenységének</a:t>
            </a:r>
            <a:r>
              <a:rPr lang="hu-HU" sz="2600" dirty="0"/>
              <a:t>, struktúrájának és finanszírozásának az ország technológia-politikájának és a kiválósági </a:t>
            </a:r>
            <a:r>
              <a:rPr lang="hu-HU" sz="2600" dirty="0" smtClean="0"/>
              <a:t>elvárásoknak meg-felelő </a:t>
            </a:r>
            <a:r>
              <a:rPr lang="hu-HU" sz="2600" u="sng" dirty="0"/>
              <a:t>tervezése</a:t>
            </a:r>
            <a:r>
              <a:rPr lang="hu-HU" sz="2600" dirty="0"/>
              <a:t> és </a:t>
            </a:r>
            <a:r>
              <a:rPr lang="hu-HU" sz="2600" dirty="0" smtClean="0"/>
              <a:t>következetes </a:t>
            </a:r>
            <a:r>
              <a:rPr lang="hu-HU" sz="2600" dirty="0"/>
              <a:t>végrehajtása</a:t>
            </a:r>
            <a:r>
              <a:rPr lang="hu-HU" sz="2600" dirty="0" smtClean="0"/>
              <a:t>.” </a:t>
            </a:r>
            <a:r>
              <a:rPr lang="hu-HU" sz="2600" b="1" i="1" dirty="0" smtClean="0">
                <a:solidFill>
                  <a:srgbClr val="C00000"/>
                </a:solidFill>
              </a:rPr>
              <a:t>(2017-ben?)</a:t>
            </a:r>
            <a:endParaRPr lang="hu-HU" sz="2600" b="1" i="1" dirty="0" smtClean="0">
              <a:solidFill>
                <a:srgbClr val="C00000"/>
              </a:solidFill>
              <a:sym typeface="Wingding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kapcsolódás a technológia-intenzív vállalatokhoz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ym typeface="Wingdings"/>
              </a:rPr>
              <a:t>n</a:t>
            </a:r>
            <a:r>
              <a:rPr lang="hu-HU" sz="2600" dirty="0" smtClean="0">
                <a:sym typeface="Wingdings"/>
              </a:rPr>
              <a:t>emzetközi versenyképesség növelése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K+F+I hálózatok kialakítása, infrastruktúra fejlesztése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ym typeface="Wingdings"/>
              </a:rPr>
              <a:t>f</a:t>
            </a:r>
            <a:r>
              <a:rPr lang="hu-HU" sz="2600" dirty="0" smtClean="0">
                <a:sym typeface="Wingdings"/>
              </a:rPr>
              <a:t>orrásnövelés GDP%:  0,24%  (2012) –&gt;  0,5% (2020)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>
                <a:sym typeface="Wingdings"/>
              </a:rPr>
              <a:t>FOI-k</a:t>
            </a:r>
            <a:r>
              <a:rPr lang="hu-HU" sz="2600" dirty="0" smtClean="0">
                <a:sym typeface="Wingdings"/>
              </a:rPr>
              <a:t> K+F+I bevétele (költségvetésük %-ában): 1,5% –&gt; 10%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ym typeface="Wingdings"/>
              </a:rPr>
              <a:t>k</a:t>
            </a:r>
            <a:r>
              <a:rPr lang="hu-HU" sz="2600" dirty="0" smtClean="0">
                <a:sym typeface="Wingdings"/>
              </a:rPr>
              <a:t>ülföldi publikációk: 10.177 (2012)  –&gt; 13.000  (2023)</a:t>
            </a:r>
          </a:p>
        </p:txBody>
      </p:sp>
    </p:spTree>
    <p:extLst>
      <p:ext uri="{BB962C8B-B14F-4D97-AF65-F5344CB8AC3E}">
        <p14:creationId xmlns:p14="http://schemas.microsoft.com/office/powerpoint/2010/main" val="36003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63688" y="550421"/>
            <a:ext cx="532859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Harmadik misszió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1814" y="1412776"/>
            <a:ext cx="864267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ym typeface="Wingdings"/>
              </a:rPr>
              <a:t>A felsőoktatás hatása környezetük társadalmi, gazdasági, kulturális </a:t>
            </a:r>
            <a:r>
              <a:rPr lang="hu-HU" sz="2800" dirty="0" smtClean="0">
                <a:sym typeface="Wingdings"/>
              </a:rPr>
              <a:t>tevékenységére</a:t>
            </a:r>
            <a:r>
              <a:rPr lang="hu-HU" sz="2800" dirty="0">
                <a:sym typeface="Wingdings"/>
              </a:rPr>
              <a:t> </a:t>
            </a:r>
            <a:r>
              <a:rPr lang="hu-HU" sz="2800" dirty="0" smtClean="0">
                <a:sym typeface="Wingdings"/>
              </a:rPr>
              <a:t>– részben együttműködésben. </a:t>
            </a:r>
            <a:endParaRPr lang="hu-HU" sz="2800" dirty="0">
              <a:sym typeface="Wingding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Tudás- és technológia transzfer (innovatív hazai kkv-khoz, ezek sajnos EU sereghajtók, az „Audik” viszont vezetnek).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>
                <a:sym typeface="Wingdings"/>
              </a:rPr>
              <a:t>Spin-off</a:t>
            </a:r>
            <a:r>
              <a:rPr lang="hu-HU" sz="2600" dirty="0" smtClean="0">
                <a:sym typeface="Wingdings"/>
              </a:rPr>
              <a:t> vállalkozások indítása, start </a:t>
            </a:r>
            <a:r>
              <a:rPr lang="hu-HU" sz="2600" dirty="0" err="1" smtClean="0">
                <a:sym typeface="Wingdings"/>
              </a:rPr>
              <a:t>up-ok</a:t>
            </a:r>
            <a:r>
              <a:rPr lang="hu-HU" sz="2600" dirty="0" smtClean="0">
                <a:sym typeface="Wingdings"/>
              </a:rPr>
              <a:t> támogatása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Fontos cél: forrásbővítés kívülről. Lassú. Kevés jó példa van.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Kreatív városi stratégia (Modern város </a:t>
            </a:r>
            <a:r>
              <a:rPr lang="hu-HU" sz="2600" dirty="0" err="1" smtClean="0">
                <a:sym typeface="Wingdings"/>
              </a:rPr>
              <a:t>pr</a:t>
            </a:r>
            <a:r>
              <a:rPr lang="hu-HU" sz="2600" dirty="0" smtClean="0">
                <a:sym typeface="Wingdings"/>
              </a:rPr>
              <a:t>.) közös kialakítása.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Egyetemi/városi infrastruktúra közös használata.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Határainkon túli magyar intézmények segítése, kooperáció.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ym typeface="Wingdings"/>
              </a:rPr>
              <a:t>Tudománynépszerűsítés, ismeretterjesztés </a:t>
            </a:r>
            <a:r>
              <a:rPr lang="hu-HU" sz="2500" dirty="0" smtClean="0">
                <a:sym typeface="Wingdings"/>
              </a:rPr>
              <a:t>(áltudományok).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500" dirty="0" err="1" smtClean="0">
                <a:sym typeface="Wingdings"/>
              </a:rPr>
              <a:t>Alumni</a:t>
            </a:r>
            <a:r>
              <a:rPr lang="hu-HU" sz="2500" dirty="0" smtClean="0">
                <a:sym typeface="Wingdings"/>
              </a:rPr>
              <a:t> (elindult); </a:t>
            </a:r>
            <a:r>
              <a:rPr lang="hu-HU" sz="2500" dirty="0" err="1">
                <a:sym typeface="Wingdings"/>
              </a:rPr>
              <a:t>f</a:t>
            </a:r>
            <a:r>
              <a:rPr lang="hu-HU" sz="2500" dirty="0" err="1" smtClean="0">
                <a:sym typeface="Wingdings"/>
              </a:rPr>
              <a:t>und</a:t>
            </a:r>
            <a:r>
              <a:rPr lang="hu-HU" sz="2500" dirty="0" smtClean="0">
                <a:sym typeface="Wingdings"/>
              </a:rPr>
              <a:t> </a:t>
            </a:r>
            <a:r>
              <a:rPr lang="hu-HU" sz="2500" dirty="0" err="1" smtClean="0">
                <a:sym typeface="Wingdings"/>
              </a:rPr>
              <a:t>raising</a:t>
            </a:r>
            <a:r>
              <a:rPr lang="hu-HU" sz="2500" dirty="0" smtClean="0">
                <a:sym typeface="Wingdings"/>
              </a:rPr>
              <a:t> (sajnos még nem sikeres).  </a:t>
            </a:r>
            <a:r>
              <a:rPr lang="hu-HU" sz="2400" dirty="0" smtClean="0">
                <a:sym typeface="Wingdings"/>
              </a:rPr>
              <a:t>[Ezek az USA-ban irigylésre méltóan nagyon erősek!] </a:t>
            </a:r>
          </a:p>
        </p:txBody>
      </p:sp>
    </p:spTree>
    <p:extLst>
      <p:ext uri="{BB962C8B-B14F-4D97-AF65-F5344CB8AC3E}">
        <p14:creationId xmlns:p14="http://schemas.microsoft.com/office/powerpoint/2010/main" val="4633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907704" y="559996"/>
            <a:ext cx="4824536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Gazdálkodás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források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67544" y="1484784"/>
            <a:ext cx="84249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600" dirty="0" smtClean="0"/>
              <a:t>Leegyszerűsítve: </a:t>
            </a:r>
            <a:br>
              <a:rPr lang="hu-HU" sz="2600" dirty="0" smtClean="0"/>
            </a:br>
            <a:r>
              <a:rPr lang="hu-HU" sz="2600" dirty="0" smtClean="0"/>
              <a:t>Állami támogatás + bevételek – kiadások = egyenleg = 0?</a:t>
            </a:r>
            <a:endParaRPr lang="hu-HU" sz="2600" dirty="0"/>
          </a:p>
          <a:p>
            <a:pPr algn="ctr">
              <a:spcAft>
                <a:spcPts val="600"/>
              </a:spcAft>
            </a:pPr>
            <a:r>
              <a:rPr lang="hu-HU" sz="2600" dirty="0"/>
              <a:t>A Stratégia 2016 szerint (2012–2015 között):</a:t>
            </a:r>
          </a:p>
          <a:p>
            <a:r>
              <a:rPr lang="hu-HU" sz="2600" dirty="0" smtClean="0"/>
              <a:t>Állami támogatás:</a:t>
            </a:r>
          </a:p>
          <a:p>
            <a:r>
              <a:rPr lang="hu-HU" sz="2600" dirty="0" smtClean="0"/>
              <a:t>     Közvetlen </a:t>
            </a:r>
            <a:r>
              <a:rPr lang="hu-HU" sz="2600" dirty="0"/>
              <a:t>állami támogatás (több jogcímen)		50% 	</a:t>
            </a:r>
          </a:p>
          <a:p>
            <a:r>
              <a:rPr lang="hu-HU" sz="2600" dirty="0" smtClean="0"/>
              <a:t>Más bevételek: </a:t>
            </a:r>
          </a:p>
          <a:p>
            <a:r>
              <a:rPr lang="hu-HU" sz="2600" dirty="0" smtClean="0"/>
              <a:t>    Közösségi </a:t>
            </a:r>
            <a:r>
              <a:rPr lang="hu-HU" sz="2600" dirty="0"/>
              <a:t>pályázati források (K+F, EU-s forrás) 	</a:t>
            </a:r>
            <a:r>
              <a:rPr lang="hu-HU" sz="2600" dirty="0" smtClean="0"/>
              <a:t>24</a:t>
            </a:r>
            <a:r>
              <a:rPr lang="hu-HU" sz="2600" dirty="0"/>
              <a:t>% 	</a:t>
            </a:r>
          </a:p>
          <a:p>
            <a:r>
              <a:rPr lang="hu-HU" sz="2600" dirty="0" smtClean="0"/>
              <a:t>    Közvetlen </a:t>
            </a:r>
            <a:r>
              <a:rPr lang="hu-HU" sz="2600" dirty="0"/>
              <a:t>bevételek (főleg tandíj, szolgáltatás …) 	22% 	</a:t>
            </a:r>
          </a:p>
          <a:p>
            <a:r>
              <a:rPr lang="hu-HU" sz="2600" dirty="0" smtClean="0"/>
              <a:t>    Közvetlen </a:t>
            </a:r>
            <a:r>
              <a:rPr lang="hu-HU" sz="2600" dirty="0"/>
              <a:t>K+F bevétel (harmadik féltől) 		</a:t>
            </a:r>
            <a:r>
              <a:rPr lang="hu-HU" sz="2600" dirty="0" smtClean="0"/>
              <a:t>2-4</a:t>
            </a:r>
            <a:r>
              <a:rPr lang="hu-HU" sz="2600" dirty="0"/>
              <a:t>% 	</a:t>
            </a:r>
          </a:p>
          <a:p>
            <a:r>
              <a:rPr lang="hu-HU" sz="2600" dirty="0" smtClean="0"/>
              <a:t>    Mecenatúra</a:t>
            </a:r>
            <a:r>
              <a:rPr lang="hu-HU" sz="2600" dirty="0"/>
              <a:t>, adomány 					&lt; 1%</a:t>
            </a:r>
          </a:p>
          <a:p>
            <a:r>
              <a:rPr lang="hu-HU" sz="800" dirty="0" smtClean="0"/>
              <a:t>  </a:t>
            </a:r>
            <a:endParaRPr lang="hu-HU" sz="800" dirty="0"/>
          </a:p>
          <a:p>
            <a:r>
              <a:rPr lang="hu-HU" sz="2600" i="1" dirty="0">
                <a:solidFill>
                  <a:srgbClr val="C00000"/>
                </a:solidFill>
              </a:rPr>
              <a:t>Ha van </a:t>
            </a:r>
            <a:r>
              <a:rPr lang="hu-HU" sz="2600" i="1" dirty="0" smtClean="0">
                <a:solidFill>
                  <a:srgbClr val="C00000"/>
                </a:solidFill>
              </a:rPr>
              <a:t>sport TAO, </a:t>
            </a:r>
            <a:r>
              <a:rPr lang="hu-HU" sz="2600" i="1" dirty="0">
                <a:solidFill>
                  <a:srgbClr val="C00000"/>
                </a:solidFill>
              </a:rPr>
              <a:t>miért nincs felsőoktatási TAO? </a:t>
            </a:r>
            <a:r>
              <a:rPr lang="hu-HU" sz="2600" b="1" i="1" dirty="0">
                <a:solidFill>
                  <a:srgbClr val="C00000"/>
                </a:solidFill>
              </a:rPr>
              <a:t>Legyen! </a:t>
            </a:r>
            <a:r>
              <a:rPr lang="hu-HU" sz="2600" b="1" i="1" dirty="0" smtClean="0">
                <a:solidFill>
                  <a:srgbClr val="C00000"/>
                </a:solidFill>
              </a:rPr>
              <a:t/>
            </a:r>
            <a:br>
              <a:rPr lang="hu-HU" sz="2600" b="1" i="1" dirty="0" smtClean="0">
                <a:solidFill>
                  <a:srgbClr val="C00000"/>
                </a:solidFill>
              </a:rPr>
            </a:br>
            <a:r>
              <a:rPr lang="hu-HU" sz="2600" i="1" dirty="0" smtClean="0">
                <a:solidFill>
                  <a:srgbClr val="C00000"/>
                </a:solidFill>
              </a:rPr>
              <a:t>Ez </a:t>
            </a:r>
            <a:r>
              <a:rPr lang="hu-HU" sz="2600" i="1" dirty="0">
                <a:solidFill>
                  <a:srgbClr val="C00000"/>
                </a:solidFill>
              </a:rPr>
              <a:t>sokkal többeket, </a:t>
            </a:r>
            <a:r>
              <a:rPr lang="hu-HU" sz="2600" i="1" dirty="0" smtClean="0">
                <a:solidFill>
                  <a:srgbClr val="C00000"/>
                </a:solidFill>
              </a:rPr>
              <a:t>sok százezreket </a:t>
            </a:r>
            <a:r>
              <a:rPr lang="hu-HU" sz="2600" i="1" dirty="0">
                <a:solidFill>
                  <a:srgbClr val="C00000"/>
                </a:solidFill>
              </a:rPr>
              <a:t>érintene pozitívan! </a:t>
            </a:r>
          </a:p>
        </p:txBody>
      </p:sp>
    </p:spTree>
    <p:extLst>
      <p:ext uri="{BB962C8B-B14F-4D97-AF65-F5344CB8AC3E}">
        <p14:creationId xmlns:p14="http://schemas.microsoft.com/office/powerpoint/2010/main" val="22620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493349"/>
              </p:ext>
            </p:extLst>
          </p:nvPr>
        </p:nvGraphicFramePr>
        <p:xfrm>
          <a:off x="755576" y="1340768"/>
          <a:ext cx="74168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691680" y="692696"/>
            <a:ext cx="632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Felsőoktatásunk költségvetése </a:t>
            </a:r>
            <a:r>
              <a:rPr lang="hu-HU" sz="2000" dirty="0" smtClean="0"/>
              <a:t>(2009-es áron)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6339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1814" y="1124744"/>
            <a:ext cx="8496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2600" dirty="0" smtClean="0">
                <a:sym typeface="Wingdings"/>
              </a:rPr>
              <a:t>Az összegek és reálértékük mellett fontosak a trendek: </a:t>
            </a:r>
          </a:p>
          <a:p>
            <a:pPr>
              <a:spcAft>
                <a:spcPts val="1200"/>
              </a:spcAft>
            </a:pPr>
            <a:r>
              <a:rPr lang="en-GB" sz="2600" b="1" dirty="0"/>
              <a:t>OECD 2016</a:t>
            </a:r>
            <a:r>
              <a:rPr lang="en-GB" sz="2600" dirty="0"/>
              <a:t>: </a:t>
            </a:r>
            <a:r>
              <a:rPr lang="hu-HU" sz="2600" dirty="0" smtClean="0"/>
              <a:t>„</a:t>
            </a:r>
            <a:r>
              <a:rPr lang="en-GB" sz="2600" dirty="0" smtClean="0"/>
              <a:t>Hungary </a:t>
            </a:r>
            <a:r>
              <a:rPr lang="en-GB" sz="2600" dirty="0"/>
              <a:t>reduced its expenditure per student between 2008–2013, and its value from primary to </a:t>
            </a:r>
            <a:r>
              <a:rPr lang="hu-HU" sz="2600" dirty="0" err="1" smtClean="0"/>
              <a:t>tertiary</a:t>
            </a:r>
            <a:r>
              <a:rPr lang="en-GB" sz="2600" dirty="0" smtClean="0"/>
              <a:t> </a:t>
            </a:r>
            <a:r>
              <a:rPr lang="en-GB" sz="2600" dirty="0"/>
              <a:t>level remains </a:t>
            </a:r>
            <a:r>
              <a:rPr lang="en-GB" sz="2600" u="sng" dirty="0"/>
              <a:t>one of the lowest</a:t>
            </a:r>
            <a:r>
              <a:rPr lang="en-GB" sz="2600" dirty="0"/>
              <a:t> of all OECD countries</a:t>
            </a:r>
            <a:r>
              <a:rPr lang="hu-HU" sz="2600" dirty="0"/>
              <a:t>: 3,8%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of </a:t>
            </a:r>
            <a:r>
              <a:rPr lang="hu-HU" sz="2600" dirty="0"/>
              <a:t>GDP </a:t>
            </a:r>
            <a:r>
              <a:rPr lang="hu-HU" sz="2600" b="1" i="1" dirty="0">
                <a:solidFill>
                  <a:srgbClr val="C00000"/>
                </a:solidFill>
              </a:rPr>
              <a:t>vs.</a:t>
            </a:r>
            <a:r>
              <a:rPr lang="hu-HU" sz="2600" dirty="0"/>
              <a:t> 5,2% OECD </a:t>
            </a:r>
            <a:r>
              <a:rPr lang="en-GB" sz="2600" dirty="0"/>
              <a:t>average</a:t>
            </a:r>
            <a:r>
              <a:rPr lang="hu-HU" sz="2600" dirty="0" smtClean="0"/>
              <a:t>.”</a:t>
            </a:r>
            <a:endParaRPr lang="hu-HU" sz="2600" dirty="0"/>
          </a:p>
          <a:p>
            <a:r>
              <a:rPr lang="en-GB" sz="2600" dirty="0"/>
              <a:t>In </a:t>
            </a:r>
            <a:r>
              <a:rPr lang="en-GB" sz="2600" u="sng" dirty="0"/>
              <a:t>tertiary education</a:t>
            </a:r>
            <a:r>
              <a:rPr lang="hu-HU" sz="2600" dirty="0"/>
              <a:t>: USD 5.591 </a:t>
            </a:r>
            <a:r>
              <a:rPr lang="hu-HU" sz="2600" b="1" i="1" dirty="0">
                <a:solidFill>
                  <a:srgbClr val="C00000"/>
                </a:solidFill>
              </a:rPr>
              <a:t>vs.</a:t>
            </a:r>
            <a:r>
              <a:rPr lang="hu-HU" sz="2600" dirty="0"/>
              <a:t> 10.493 </a:t>
            </a:r>
            <a:r>
              <a:rPr lang="en-GB" sz="2600" dirty="0"/>
              <a:t>average</a:t>
            </a:r>
            <a:r>
              <a:rPr lang="hu-HU" sz="2600" dirty="0"/>
              <a:t>. * </a:t>
            </a:r>
            <a:r>
              <a:rPr lang="hu-HU" sz="2600" b="1" i="1" dirty="0">
                <a:solidFill>
                  <a:srgbClr val="FF0000"/>
                </a:solidFill>
              </a:rPr>
              <a:t>A fele!</a:t>
            </a:r>
            <a:endParaRPr lang="en-GB" sz="2600" b="1" i="1" dirty="0">
              <a:solidFill>
                <a:srgbClr val="FF0000"/>
              </a:solidFill>
            </a:endParaRPr>
          </a:p>
          <a:p>
            <a:pPr>
              <a:spcAft>
                <a:spcPts val="2400"/>
              </a:spcAft>
            </a:pPr>
            <a:r>
              <a:rPr lang="hu-HU" sz="1900" dirty="0">
                <a:hlinkClick r:id="rId2"/>
              </a:rPr>
              <a:t>http://gpseducation.oecd.org/Content/EAGCountryNotes/EAG2016_CN_HUN.pdf</a:t>
            </a:r>
            <a:r>
              <a:rPr lang="hu-HU" sz="1900" dirty="0"/>
              <a:t> </a:t>
            </a:r>
          </a:p>
          <a:p>
            <a:pPr>
              <a:spcAft>
                <a:spcPts val="200"/>
              </a:spcAft>
            </a:pPr>
            <a:endParaRPr lang="hu-HU" sz="2600" dirty="0" smtClean="0"/>
          </a:p>
          <a:p>
            <a:pPr>
              <a:spcAft>
                <a:spcPts val="200"/>
              </a:spcAft>
            </a:pPr>
            <a:r>
              <a:rPr lang="hu-HU" sz="2600" dirty="0" smtClean="0"/>
              <a:t>MRK: A </a:t>
            </a:r>
            <a:r>
              <a:rPr lang="hu-HU" sz="2600" dirty="0"/>
              <a:t>Széll Kálmán </a:t>
            </a:r>
            <a:r>
              <a:rPr lang="hu-HU" sz="2600" b="1" dirty="0" err="1" smtClean="0"/>
              <a:t>Plan</a:t>
            </a:r>
            <a:r>
              <a:rPr lang="hu-HU" sz="2600" dirty="0" smtClean="0"/>
              <a:t> </a:t>
            </a:r>
            <a:r>
              <a:rPr lang="hu-HU" sz="2600" dirty="0"/>
              <a:t>drasztikus – közel </a:t>
            </a:r>
            <a:r>
              <a:rPr lang="hu-HU" sz="2600" dirty="0" smtClean="0"/>
              <a:t>40</a:t>
            </a:r>
            <a:r>
              <a:rPr lang="hu-HU" sz="2600" dirty="0"/>
              <a:t>%-os </a:t>
            </a:r>
            <a:r>
              <a:rPr lang="hu-HU" sz="2600" dirty="0" smtClean="0"/>
              <a:t>forrás-</a:t>
            </a:r>
            <a:br>
              <a:rPr lang="hu-HU" sz="2600" dirty="0" smtClean="0"/>
            </a:br>
            <a:r>
              <a:rPr lang="hu-HU" sz="2600" dirty="0" smtClean="0"/>
              <a:t>     </a:t>
            </a:r>
            <a:r>
              <a:rPr lang="hu-HU" sz="2600" dirty="0"/>
              <a:t>kivonást jelentett </a:t>
            </a:r>
            <a:r>
              <a:rPr lang="hu-HU" sz="2600" dirty="0" smtClean="0"/>
              <a:t>a szerinte </a:t>
            </a:r>
            <a:r>
              <a:rPr lang="hu-HU" sz="2600" dirty="0"/>
              <a:t>„</a:t>
            </a:r>
            <a:r>
              <a:rPr lang="hu-HU" sz="2600" i="1" dirty="0"/>
              <a:t>pénzemésztő rendszerből</a:t>
            </a:r>
            <a:r>
              <a:rPr lang="hu-HU" sz="2600" dirty="0"/>
              <a:t>”.</a:t>
            </a:r>
            <a:br>
              <a:rPr lang="hu-HU" sz="2600" dirty="0"/>
            </a:br>
            <a:r>
              <a:rPr lang="hu-HU" sz="2600" dirty="0"/>
              <a:t>    (Számos intézmény fennmaradási segítségre szorult</a:t>
            </a:r>
            <a:r>
              <a:rPr lang="hu-HU" sz="2600" dirty="0" smtClean="0"/>
              <a:t>.) </a:t>
            </a:r>
          </a:p>
          <a:p>
            <a:pPr>
              <a:spcAft>
                <a:spcPts val="200"/>
              </a:spcAft>
            </a:pPr>
            <a:r>
              <a:rPr lang="hu-HU" sz="2400" dirty="0" smtClean="0"/>
              <a:t>Állami számvevőszék elmarasztaló, de nem büntető jelentései.</a:t>
            </a:r>
            <a:endParaRPr lang="hu-HU" sz="26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5906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1814" y="528637"/>
            <a:ext cx="8642674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altLang="en-US" sz="2600" b="1" dirty="0"/>
              <a:t>MRK közlemény</a:t>
            </a:r>
            <a:r>
              <a:rPr lang="hu-HU" altLang="en-US" sz="2600" dirty="0"/>
              <a:t> – 2012. december 18. </a:t>
            </a:r>
          </a:p>
          <a:p>
            <a:pPr>
              <a:spcAft>
                <a:spcPts val="600"/>
              </a:spcAft>
            </a:pPr>
            <a:r>
              <a:rPr lang="hu-HU" altLang="en-US" sz="2600" dirty="0" smtClean="0"/>
              <a:t>„A </a:t>
            </a:r>
            <a:r>
              <a:rPr lang="hu-HU" altLang="en-US" sz="2600" dirty="0"/>
              <a:t>nemzeti felsőoktatás visszafejlesztését eredményező lépések, a működéshez szükséges anyagi források </a:t>
            </a:r>
            <a:r>
              <a:rPr lang="hu-HU" altLang="en-US" sz="2600" dirty="0" smtClean="0"/>
              <a:t>kivonása</a:t>
            </a:r>
            <a:r>
              <a:rPr lang="hu-HU" altLang="en-US" sz="2600" dirty="0"/>
              <a:t>, </a:t>
            </a:r>
            <a:r>
              <a:rPr lang="hu-HU" altLang="en-US" sz="2600" dirty="0" smtClean="0"/>
              <a:t>egyetemeink </a:t>
            </a:r>
            <a:r>
              <a:rPr lang="hu-HU" altLang="en-US" sz="2600" dirty="0"/>
              <a:t>és főiskoláink pénzügyi kivéreztetése helyett, a jövőnk érdekében éppen ellenkező irányú </a:t>
            </a:r>
            <a:r>
              <a:rPr lang="hu-HU" altLang="en-US" sz="2600" dirty="0" smtClean="0"/>
              <a:t>közpolitikára </a:t>
            </a:r>
            <a:r>
              <a:rPr lang="hu-HU" altLang="en-US" sz="2600" dirty="0"/>
              <a:t>van szükség: be kell fektetni a tudásba, az egyetembe, a jövőbe. Növelni és nem csökkenteni kell a felsőoktatási </a:t>
            </a:r>
            <a:r>
              <a:rPr lang="hu-HU" altLang="en-US" sz="2600" dirty="0" smtClean="0"/>
              <a:t>ráfordításokat.</a:t>
            </a:r>
          </a:p>
          <a:p>
            <a:pPr>
              <a:spcAft>
                <a:spcPts val="600"/>
              </a:spcAft>
            </a:pPr>
            <a:r>
              <a:rPr lang="hu-HU" altLang="en-US" sz="2600" dirty="0" smtClean="0"/>
              <a:t>Az </a:t>
            </a:r>
            <a:r>
              <a:rPr lang="hu-HU" altLang="en-US" sz="2600" dirty="0"/>
              <a:t>elmúlt időszakban éppen az ellenkezője történt. Öt év alatt </a:t>
            </a:r>
            <a:r>
              <a:rPr lang="hu-HU" altLang="en-US" sz="2600" dirty="0" smtClean="0"/>
              <a:t>40%-</a:t>
            </a:r>
            <a:r>
              <a:rPr lang="hu-HU" altLang="en-US" sz="2600" dirty="0"/>
              <a:t>kal csökkent </a:t>
            </a:r>
            <a:r>
              <a:rPr lang="hu-HU" altLang="en-US" sz="2600" dirty="0" smtClean="0"/>
              <a:t>egyetemeink </a:t>
            </a:r>
            <a:r>
              <a:rPr lang="hu-HU" altLang="en-US" sz="2600" dirty="0"/>
              <a:t>és főiskoláink állami </a:t>
            </a:r>
            <a:r>
              <a:rPr lang="hu-HU" altLang="en-US" sz="2600" dirty="0" err="1" smtClean="0"/>
              <a:t>támoga-tása</a:t>
            </a:r>
            <a:r>
              <a:rPr lang="hu-HU" altLang="en-US" sz="2600" dirty="0"/>
              <a:t>, miközben a GDP mértéke nagyjából változatlan maradt.</a:t>
            </a:r>
          </a:p>
          <a:p>
            <a:pPr>
              <a:spcAft>
                <a:spcPts val="600"/>
              </a:spcAft>
            </a:pPr>
            <a:r>
              <a:rPr lang="hu-HU" altLang="en-US" sz="2600" dirty="0"/>
              <a:t>A magyar felsőoktatás a közösség javát, a társadalom </a:t>
            </a:r>
            <a:r>
              <a:rPr lang="hu-HU" altLang="en-US" sz="2600" dirty="0" err="1" smtClean="0"/>
              <a:t>fejlő-dését</a:t>
            </a:r>
            <a:r>
              <a:rPr lang="hu-HU" altLang="en-US" sz="2600" dirty="0"/>
              <a:t>, az emberek tehetségének, tudásának </a:t>
            </a:r>
            <a:r>
              <a:rPr lang="hu-HU" altLang="en-US" sz="2600" dirty="0" smtClean="0"/>
              <a:t>fejlesztését</a:t>
            </a:r>
            <a:r>
              <a:rPr lang="hu-HU" altLang="en-US" sz="2600" dirty="0"/>
              <a:t>, a családok jövőjét, a tudás értékének növelését szolgálja. Az MRK ehhez kéri a társadalom támogatását</a:t>
            </a:r>
            <a:r>
              <a:rPr lang="hu-HU" altLang="en-US" sz="2600" dirty="0" smtClean="0"/>
              <a:t>.”</a:t>
            </a:r>
            <a:endParaRPr lang="hu-HU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3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576064"/>
          </a:xfrm>
        </p:spPr>
        <p:txBody>
          <a:bodyPr anchor="t">
            <a:normAutofit fontScale="90000"/>
          </a:bodyPr>
          <a:lstStyle/>
          <a:p>
            <a:r>
              <a:rPr lang="hu-HU" sz="3600" b="1" dirty="0"/>
              <a:t>K</a:t>
            </a:r>
            <a:r>
              <a:rPr lang="hu-HU" sz="3600" b="1" dirty="0" smtClean="0"/>
              <a:t>ik beszél(</a:t>
            </a:r>
            <a:r>
              <a:rPr lang="hu-HU" sz="3600" b="1" dirty="0" err="1" smtClean="0"/>
              <a:t>get</a:t>
            </a:r>
            <a:r>
              <a:rPr lang="hu-HU" sz="3600" b="1" dirty="0" smtClean="0"/>
              <a:t>)</a:t>
            </a:r>
            <a:r>
              <a:rPr lang="hu-HU" sz="3600" b="1" dirty="0" err="1" smtClean="0"/>
              <a:t>nek</a:t>
            </a:r>
            <a:r>
              <a:rPr lang="hu-HU" sz="3600" b="1" dirty="0" smtClean="0"/>
              <a:t> itthon a felsőoktatásról?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2800" b="1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51520" y="1052736"/>
            <a:ext cx="8712968" cy="540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hu-HU" sz="3200" dirty="0" smtClean="0"/>
              <a:t>Dönt: *</a:t>
            </a:r>
            <a:r>
              <a:rPr lang="hu-HU" sz="3200" i="1" dirty="0" smtClean="0"/>
              <a:t>Parlament , *kormány, *EMMI (Stratégia 2014, 2016)</a:t>
            </a:r>
          </a:p>
          <a:p>
            <a:pPr algn="l">
              <a:spcAft>
                <a:spcPts val="600"/>
              </a:spcAft>
            </a:pPr>
            <a:r>
              <a:rPr lang="hu-HU" sz="3200" dirty="0" smtClean="0"/>
              <a:t>Beleszólal: több </a:t>
            </a:r>
            <a:r>
              <a:rPr lang="hu-HU" sz="3200" dirty="0" err="1" smtClean="0"/>
              <a:t>minisztér</a:t>
            </a:r>
            <a:r>
              <a:rPr lang="hu-HU" sz="3200" dirty="0" smtClean="0"/>
              <a:t>(</a:t>
            </a:r>
            <a:r>
              <a:rPr lang="hu-HU" sz="3200" dirty="0" err="1" smtClean="0"/>
              <a:t>ium</a:t>
            </a:r>
            <a:r>
              <a:rPr lang="hu-HU" sz="3200" dirty="0" smtClean="0"/>
              <a:t>), iparkamra, MNB</a:t>
            </a:r>
          </a:p>
          <a:p>
            <a:pPr algn="l">
              <a:spcAft>
                <a:spcPts val="600"/>
              </a:spcAft>
            </a:pPr>
            <a:r>
              <a:rPr lang="hu-HU" sz="3200" dirty="0" smtClean="0"/>
              <a:t>Meg-meg szólal: *</a:t>
            </a:r>
            <a:r>
              <a:rPr lang="hu-HU" sz="3200" i="1" dirty="0" smtClean="0"/>
              <a:t>MRK</a:t>
            </a:r>
            <a:r>
              <a:rPr lang="hu-HU" sz="3200" dirty="0" smtClean="0"/>
              <a:t>, MAB, FTT, HÖOK, FDSZ (</a:t>
            </a:r>
            <a:r>
              <a:rPr lang="hu-HU" sz="3200" i="1" dirty="0" smtClean="0"/>
              <a:t>MTA</a:t>
            </a:r>
            <a:r>
              <a:rPr lang="hu-HU" sz="3200" dirty="0" smtClean="0"/>
              <a:t>), *</a:t>
            </a:r>
            <a:r>
              <a:rPr lang="hu-HU" sz="3200" i="1" dirty="0" smtClean="0"/>
              <a:t>PBK</a:t>
            </a:r>
          </a:p>
          <a:p>
            <a:pPr algn="l">
              <a:spcAft>
                <a:spcPts val="600"/>
              </a:spcAft>
            </a:pPr>
            <a:r>
              <a:rPr lang="hu-HU" sz="3200" dirty="0" smtClean="0"/>
              <a:t>Vitatja: maga a felsőoktatás – és minden párt </a:t>
            </a:r>
            <a:endParaRPr lang="hu-HU" sz="3200" dirty="0"/>
          </a:p>
          <a:p>
            <a:pPr algn="l">
              <a:spcAft>
                <a:spcPts val="600"/>
              </a:spcAft>
            </a:pPr>
            <a:r>
              <a:rPr lang="hu-HU" sz="3200" dirty="0"/>
              <a:t>Vizslatja: minden középiskolás diák (és családjuk</a:t>
            </a:r>
            <a:r>
              <a:rPr lang="hu-HU" sz="3200" dirty="0" smtClean="0"/>
              <a:t>) + az ÁSZ</a:t>
            </a:r>
            <a:endParaRPr lang="hu-HU" sz="3200" dirty="0"/>
          </a:p>
          <a:p>
            <a:pPr algn="l">
              <a:spcAft>
                <a:spcPts val="600"/>
              </a:spcAft>
            </a:pPr>
            <a:r>
              <a:rPr lang="hu-HU" sz="3200" dirty="0" smtClean="0"/>
              <a:t>Kutatja: *</a:t>
            </a:r>
            <a:r>
              <a:rPr lang="hu-HU" sz="3200" i="1" dirty="0" err="1" smtClean="0"/>
              <a:t>Corvinus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Felsőokt</a:t>
            </a:r>
            <a:r>
              <a:rPr lang="hu-HU" sz="3200" i="1" dirty="0" smtClean="0"/>
              <a:t>. Nemzetközi Kutató Központ </a:t>
            </a:r>
            <a:r>
              <a:rPr lang="hu-HU" sz="3200" dirty="0" smtClean="0"/>
              <a:t>(FNKK)</a:t>
            </a:r>
          </a:p>
          <a:p>
            <a:pPr algn="l">
              <a:spcAft>
                <a:spcPts val="600"/>
              </a:spcAft>
            </a:pPr>
            <a:r>
              <a:rPr lang="hu-HU" sz="3200" dirty="0" smtClean="0"/>
              <a:t>Mutatja: itthon a média.  Felsőoktatási folyóiratunk volt, nincs. </a:t>
            </a:r>
            <a:br>
              <a:rPr lang="hu-HU" sz="3200" dirty="0" smtClean="0"/>
            </a:br>
            <a:r>
              <a:rPr lang="hu-HU" sz="3200" dirty="0" smtClean="0"/>
              <a:t>		       Kivétel: a 25 éves </a:t>
            </a:r>
            <a:r>
              <a:rPr lang="hu-HU" sz="3200" dirty="0" err="1" smtClean="0"/>
              <a:t>Educatio</a:t>
            </a:r>
            <a:r>
              <a:rPr lang="hu-HU" sz="3200" dirty="0" smtClean="0"/>
              <a:t>. (Kozma Tamás)</a:t>
            </a:r>
          </a:p>
          <a:p>
            <a:pPr algn="l">
              <a:spcAft>
                <a:spcPts val="600"/>
              </a:spcAft>
            </a:pPr>
            <a:r>
              <a:rPr lang="hu-HU" sz="3200" dirty="0" smtClean="0"/>
              <a:t>Tudatja:  </a:t>
            </a:r>
            <a:r>
              <a:rPr lang="hu-HU" sz="3200" dirty="0" err="1" smtClean="0"/>
              <a:t>Eurostat</a:t>
            </a:r>
            <a:r>
              <a:rPr lang="hu-HU" sz="3200" dirty="0" smtClean="0"/>
              <a:t>, OECD, EUA, </a:t>
            </a:r>
            <a:r>
              <a:rPr lang="hu-HU" sz="3200" dirty="0" err="1" smtClean="0"/>
              <a:t>Observatory</a:t>
            </a:r>
            <a:r>
              <a:rPr lang="hu-HU" sz="3200" dirty="0" smtClean="0"/>
              <a:t> Magna Charta</a:t>
            </a:r>
          </a:p>
          <a:p>
            <a:pPr algn="l">
              <a:spcAft>
                <a:spcPts val="600"/>
              </a:spcAft>
            </a:pPr>
            <a:r>
              <a:rPr lang="hu-HU" sz="2200" i="1" dirty="0" smtClean="0"/>
              <a:t>*Forrásaim (+ OECD, KSH, MISZ) – (a média nem)</a:t>
            </a:r>
            <a:endParaRPr lang="hu-HU" sz="2800" dirty="0" smtClean="0"/>
          </a:p>
          <a:p>
            <a:pPr>
              <a:spcBef>
                <a:spcPts val="1200"/>
              </a:spcBef>
            </a:pPr>
            <a:endParaRPr lang="hu-HU" sz="3200" dirty="0" smtClean="0"/>
          </a:p>
          <a:p>
            <a:pPr>
              <a:spcBef>
                <a:spcPts val="1200"/>
              </a:spcBef>
            </a:pPr>
            <a:r>
              <a:rPr lang="hu-HU" sz="3200" dirty="0" smtClean="0"/>
              <a:t>Témánk nem a DE, hanem magyar felsőoktatás – </a:t>
            </a:r>
            <a:r>
              <a:rPr lang="hu-HU" sz="3200" dirty="0" err="1" smtClean="0"/>
              <a:t>nemDE</a:t>
            </a:r>
            <a:r>
              <a:rPr lang="hu-HU" sz="3200" dirty="0" smtClean="0"/>
              <a:t>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632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8" y="826390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600" dirty="0" smtClean="0"/>
              <a:t>Ma már csak hallgatólétszám </a:t>
            </a:r>
            <a:r>
              <a:rPr lang="hu-HU" sz="2600" dirty="0"/>
              <a:t>arányos </a:t>
            </a:r>
            <a:r>
              <a:rPr lang="hu-HU" sz="2600" u="sng" dirty="0"/>
              <a:t>képzési </a:t>
            </a:r>
            <a:r>
              <a:rPr lang="hu-HU" sz="2600" u="sng" dirty="0" smtClean="0"/>
              <a:t>normatíva</a:t>
            </a:r>
            <a:r>
              <a:rPr lang="hu-HU" sz="2600" dirty="0" smtClean="0"/>
              <a:t> </a:t>
            </a:r>
            <a:r>
              <a:rPr lang="hu-HU" sz="2600" dirty="0"/>
              <a:t>van, a kutatási </a:t>
            </a:r>
            <a:r>
              <a:rPr lang="hu-HU" sz="2600" dirty="0" smtClean="0"/>
              <a:t>(minőségi) támogatási normatíva </a:t>
            </a:r>
            <a:r>
              <a:rPr lang="hu-HU" sz="2600" dirty="0"/>
              <a:t>megszűnt</a:t>
            </a:r>
            <a:r>
              <a:rPr lang="hu-HU" sz="2600" b="1" dirty="0"/>
              <a:t>. </a:t>
            </a:r>
            <a:r>
              <a:rPr lang="hu-HU" sz="2600" b="1" i="1" dirty="0" smtClean="0">
                <a:solidFill>
                  <a:srgbClr val="FF0000"/>
                </a:solidFill>
              </a:rPr>
              <a:t>Miért?</a:t>
            </a:r>
            <a:r>
              <a:rPr lang="hu-HU" sz="2600" b="1" dirty="0" smtClean="0"/>
              <a:t> </a:t>
            </a:r>
            <a:r>
              <a:rPr lang="hu-HU" sz="2600" dirty="0" smtClean="0"/>
              <a:t>Ez sem épül valós önköltségszámításokra. </a:t>
            </a:r>
            <a:r>
              <a:rPr lang="hu-HU" sz="2600" b="1" i="1" dirty="0">
                <a:solidFill>
                  <a:srgbClr val="FF0000"/>
                </a:solidFill>
              </a:rPr>
              <a:t>M</a:t>
            </a:r>
            <a:r>
              <a:rPr lang="hu-HU" sz="2600" b="1" i="1" dirty="0" smtClean="0">
                <a:solidFill>
                  <a:srgbClr val="FF0000"/>
                </a:solidFill>
              </a:rPr>
              <a:t>iért nem?</a:t>
            </a:r>
            <a:endParaRPr lang="hu-HU" sz="2600" b="1" i="1" dirty="0">
              <a:solidFill>
                <a:srgbClr val="FF0000"/>
              </a:solidFill>
            </a:endParaRPr>
          </a:p>
          <a:p>
            <a:r>
              <a:rPr lang="hu-HU" sz="2600" dirty="0" smtClean="0"/>
              <a:t>Mire kapjuk/költjük ezt?  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 Bérre</a:t>
            </a:r>
            <a:r>
              <a:rPr lang="hu-HU" sz="2600" dirty="0"/>
              <a:t>, járulékokra, </a:t>
            </a:r>
            <a:r>
              <a:rPr lang="hu-HU" sz="2600" dirty="0" smtClean="0"/>
              <a:t>intézmény működésre (rezsi),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/>
              <a:t> </a:t>
            </a:r>
            <a:r>
              <a:rPr lang="hu-HU" sz="2600" dirty="0" smtClean="0"/>
              <a:t>oktatásra, kutatásra (könyv, anyag, műszer, IT stb.),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 </a:t>
            </a:r>
            <a:r>
              <a:rPr lang="hu-HU" sz="2600" u="sng" dirty="0" smtClean="0"/>
              <a:t>ösztöndíjra</a:t>
            </a:r>
            <a:r>
              <a:rPr lang="hu-HU" sz="2600" dirty="0" smtClean="0"/>
              <a:t> (parlamenti büdzsé </a:t>
            </a:r>
            <a:r>
              <a:rPr lang="hu-HU" sz="2600" b="1" i="1" dirty="0" smtClean="0">
                <a:solidFill>
                  <a:srgbClr val="C00000"/>
                </a:solidFill>
              </a:rPr>
              <a:t>vs.</a:t>
            </a:r>
            <a:r>
              <a:rPr lang="hu-HU" sz="2600" dirty="0" smtClean="0"/>
              <a:t> egyetemi büdzsé). 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 A beruházásokat külön finanszírozzák.</a:t>
            </a:r>
          </a:p>
          <a:p>
            <a:pPr lvl="1"/>
            <a:r>
              <a:rPr lang="hu-HU" sz="1000" dirty="0" smtClean="0"/>
              <a:t> </a:t>
            </a:r>
            <a:endParaRPr lang="hu-HU" sz="1000" dirty="0"/>
          </a:p>
          <a:p>
            <a:pPr>
              <a:spcAft>
                <a:spcPts val="1200"/>
              </a:spcAft>
            </a:pPr>
            <a:r>
              <a:rPr lang="hu-HU" sz="2600" dirty="0" smtClean="0"/>
              <a:t>A </a:t>
            </a:r>
            <a:r>
              <a:rPr lang="hu-HU" sz="2600" dirty="0"/>
              <a:t>pályázati források nő(</a:t>
            </a:r>
            <a:r>
              <a:rPr lang="hu-HU" sz="2600" dirty="0" err="1"/>
              <a:t>het</a:t>
            </a:r>
            <a:r>
              <a:rPr lang="hu-HU" sz="2600" dirty="0"/>
              <a:t>)</a:t>
            </a:r>
            <a:r>
              <a:rPr lang="hu-HU" sz="2600" dirty="0" err="1"/>
              <a:t>nek</a:t>
            </a:r>
            <a:r>
              <a:rPr lang="hu-HU" sz="2600" dirty="0"/>
              <a:t>, de azok csak jó célfeladatokat </a:t>
            </a:r>
            <a:br>
              <a:rPr lang="hu-HU" sz="2600" dirty="0"/>
            </a:br>
            <a:r>
              <a:rPr lang="hu-HU" sz="2600" dirty="0"/>
              <a:t>     szolgálnak, nem a felsőoktatás alapfeladatait és </a:t>
            </a:r>
            <a:r>
              <a:rPr lang="hu-HU" sz="2600" dirty="0" err="1"/>
              <a:t>-költségeit</a:t>
            </a:r>
            <a:r>
              <a:rPr lang="hu-HU" sz="2600" dirty="0" smtClean="0"/>
              <a:t>. „</a:t>
            </a:r>
            <a:r>
              <a:rPr lang="hu-HU" sz="2600" i="1" dirty="0"/>
              <a:t>Ha viszont nincs elégséges alapellátás, a pályázás kényszere</a:t>
            </a:r>
            <a:br>
              <a:rPr lang="hu-HU" sz="2600" i="1" dirty="0"/>
            </a:br>
            <a:r>
              <a:rPr lang="hu-HU" sz="2600" i="1" dirty="0"/>
              <a:t>     szétaprózza a tudományos munkát.</a:t>
            </a:r>
            <a:r>
              <a:rPr lang="hu-HU" sz="2600" dirty="0"/>
              <a:t>” (PBK – 2017)</a:t>
            </a:r>
          </a:p>
          <a:p>
            <a:pPr>
              <a:spcAft>
                <a:spcPts val="200"/>
              </a:spcAft>
            </a:pPr>
            <a:r>
              <a:rPr lang="hu-HU" sz="2600" dirty="0">
                <a:sym typeface="Wingdings"/>
              </a:rPr>
              <a:t>A </a:t>
            </a:r>
            <a:r>
              <a:rPr lang="hu-HU" sz="2600" u="sng" dirty="0">
                <a:sym typeface="Wingdings"/>
              </a:rPr>
              <a:t>közbeszerzés</a:t>
            </a:r>
            <a:r>
              <a:rPr lang="hu-HU" sz="2600" dirty="0">
                <a:sym typeface="Wingdings"/>
              </a:rPr>
              <a:t> lassú, bürokratikus és indokolatlanul drága!</a:t>
            </a: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9211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708" y="904851"/>
            <a:ext cx="722452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154" marR="4453" indent="-315579">
              <a:lnSpc>
                <a:spcPts val="3120"/>
              </a:lnSpc>
              <a:tabLst>
                <a:tab pos="326154" algn="l"/>
                <a:tab pos="7393576" algn="l"/>
              </a:tabLst>
            </a:pPr>
            <a:r>
              <a:rPr dirty="0">
                <a:latin typeface="Times New Roman"/>
                <a:cs typeface="Times New Roman"/>
              </a:rPr>
              <a:t> </a:t>
            </a:r>
            <a:r>
              <a:rPr lang="hu-HU" sz="3200" b="1" dirty="0" smtClean="0">
                <a:latin typeface="+mn-lt"/>
              </a:rPr>
              <a:t>Bérrendezés</a:t>
            </a:r>
            <a:r>
              <a:rPr sz="3200" b="1" dirty="0" smtClean="0">
                <a:latin typeface="+mn-lt"/>
              </a:rPr>
              <a:t> </a:t>
            </a:r>
            <a:r>
              <a:rPr sz="3200" b="1" dirty="0">
                <a:latin typeface="+mn-lt"/>
              </a:rPr>
              <a:t>a </a:t>
            </a:r>
            <a:r>
              <a:rPr lang="hu-HU" sz="3200" b="1" dirty="0" smtClean="0">
                <a:latin typeface="+mn-lt"/>
              </a:rPr>
              <a:t>felsőoktatásban </a:t>
            </a:r>
            <a:r>
              <a:rPr lang="hu-HU" sz="2200" dirty="0" smtClean="0">
                <a:latin typeface="+mn-lt"/>
              </a:rPr>
              <a:t>(EMMI adatok)</a:t>
            </a:r>
            <a:r>
              <a:rPr sz="2200" dirty="0" smtClean="0">
                <a:latin typeface="+mn-lt"/>
              </a:rPr>
              <a:t> </a:t>
            </a:r>
            <a:endParaRPr sz="2200" dirty="0">
              <a:latin typeface="+mn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42364"/>
              </p:ext>
            </p:extLst>
          </p:nvPr>
        </p:nvGraphicFramePr>
        <p:xfrm>
          <a:off x="683568" y="1457928"/>
          <a:ext cx="7704856" cy="456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1296144"/>
                <a:gridCol w="1555984"/>
                <a:gridCol w="1540360"/>
                <a:gridCol w="1656184"/>
              </a:tblGrid>
              <a:tr h="540000">
                <a:tc>
                  <a:txBody>
                    <a:bodyPr/>
                    <a:lstStyle/>
                    <a:p>
                      <a:endParaRPr sz="240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Garantált</a:t>
                      </a:r>
                      <a:r>
                        <a:rPr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illetmény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57785" indent="20638" algn="ctr">
                        <a:lnSpc>
                          <a:spcPct val="100000"/>
                        </a:lnSpc>
                      </a:pPr>
                      <a:r>
                        <a:rPr sz="2400" spc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Garantált</a:t>
                      </a:r>
                      <a:r>
                        <a:rPr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illetm</a:t>
                      </a:r>
                      <a:r>
                        <a:rPr lang="hu-HU"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.</a:t>
                      </a:r>
                      <a:r>
                        <a:rPr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+  </a:t>
                      </a:r>
                      <a:r>
                        <a:rPr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ill</a:t>
                      </a:r>
                      <a:r>
                        <a:rPr lang="hu-HU"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. </a:t>
                      </a:r>
                      <a:r>
                        <a:rPr sz="2400" spc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többlet</a:t>
                      </a:r>
                      <a:endParaRPr sz="240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G</a:t>
                      </a:r>
                      <a:r>
                        <a:rPr sz="2400" spc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arantált</a:t>
                      </a:r>
                      <a:r>
                        <a:rPr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illetmény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AD4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121920" indent="0" algn="ctr">
                        <a:lnSpc>
                          <a:spcPct val="100000"/>
                        </a:lnSpc>
                      </a:pPr>
                      <a:r>
                        <a:rPr lang="hu-HU"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G</a:t>
                      </a:r>
                      <a:r>
                        <a:rPr sz="2400" spc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arantált</a:t>
                      </a:r>
                      <a:r>
                        <a:rPr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illetmény  (</a:t>
                      </a:r>
                      <a:r>
                        <a:rPr sz="2400" spc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terv</a:t>
                      </a:r>
                      <a:r>
                        <a:rPr sz="2400" spc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Courier New"/>
                        </a:rPr>
                        <a:t>)</a:t>
                      </a:r>
                      <a:endParaRPr sz="2400" spc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AD4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400" spc="-125" dirty="0">
                          <a:latin typeface="+mn-lt"/>
                          <a:cs typeface="Courier New"/>
                        </a:rPr>
                        <a:t>2015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25" dirty="0">
                          <a:latin typeface="+mn-lt"/>
                          <a:cs typeface="Courier New"/>
                        </a:rPr>
                        <a:t>2016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25" dirty="0">
                          <a:latin typeface="+mn-lt"/>
                          <a:cs typeface="Courier New"/>
                        </a:rPr>
                        <a:t>2017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25" dirty="0">
                          <a:latin typeface="+mn-lt"/>
                          <a:cs typeface="Courier New"/>
                        </a:rPr>
                        <a:t>2018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497840" indent="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hu-HU" sz="2400" spc="-130" noProof="0" dirty="0" smtClean="0">
                          <a:latin typeface="+mn-lt"/>
                          <a:cs typeface="Courier New"/>
                        </a:rPr>
                        <a:t>Egyetemi</a:t>
                      </a:r>
                      <a:r>
                        <a:rPr lang="hu-HU" sz="2400" spc="-405" noProof="0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lang="hu-HU" sz="2400" spc="-165" noProof="0" dirty="0" smtClean="0">
                          <a:latin typeface="+mn-lt"/>
                          <a:cs typeface="Courier New"/>
                        </a:rPr>
                        <a:t>tanár</a:t>
                      </a:r>
                      <a:r>
                        <a:rPr lang="hu-HU" sz="2400" spc="-455" noProof="0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lang="hu-HU" sz="2400" spc="-275" baseline="0" dirty="0" smtClean="0">
                          <a:latin typeface="+mn-lt"/>
                          <a:cs typeface="Courier New"/>
                        </a:rPr>
                        <a:t> 1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25" dirty="0" smtClean="0">
                          <a:latin typeface="+mn-lt"/>
                          <a:cs typeface="Courier New"/>
                        </a:rPr>
                        <a:t>437</a:t>
                      </a:r>
                      <a:r>
                        <a:rPr lang="hu-HU" sz="1400" spc="-125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1400" spc="-459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-125" dirty="0">
                          <a:latin typeface="+mn-lt"/>
                          <a:cs typeface="Courier New"/>
                        </a:rPr>
                        <a:t>300</a:t>
                      </a:r>
                      <a:r>
                        <a:rPr sz="2400" spc="-459" dirty="0">
                          <a:latin typeface="+mn-lt"/>
                          <a:cs typeface="Courier New"/>
                        </a:rPr>
                        <a:t> 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445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-125" dirty="0" smtClean="0">
                          <a:latin typeface="+mn-lt"/>
                          <a:cs typeface="Courier New"/>
                        </a:rPr>
                        <a:t>503</a:t>
                      </a:r>
                      <a:r>
                        <a:rPr lang="hu-HU" sz="1400" spc="-125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1400" spc="-450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-125" dirty="0">
                          <a:latin typeface="+mn-lt"/>
                          <a:cs typeface="Courier New"/>
                        </a:rPr>
                        <a:t>000</a:t>
                      </a:r>
                      <a:r>
                        <a:rPr sz="2400" spc="-450" dirty="0">
                          <a:latin typeface="+mn-lt"/>
                          <a:cs typeface="Courier New"/>
                        </a:rPr>
                        <a:t> 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25" dirty="0" smtClean="0">
                          <a:latin typeface="+mn-lt"/>
                          <a:cs typeface="Courier New"/>
                        </a:rPr>
                        <a:t>528</a:t>
                      </a:r>
                      <a:r>
                        <a:rPr lang="hu-HU" sz="1400" spc="-125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1400" spc="-459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-125" dirty="0">
                          <a:latin typeface="+mn-lt"/>
                          <a:cs typeface="Courier New"/>
                        </a:rPr>
                        <a:t>000</a:t>
                      </a:r>
                      <a:r>
                        <a:rPr sz="2400" spc="-459" dirty="0">
                          <a:latin typeface="+mn-lt"/>
                          <a:cs typeface="Courier New"/>
                        </a:rPr>
                        <a:t> 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25" dirty="0" smtClean="0">
                          <a:latin typeface="+mn-lt"/>
                          <a:cs typeface="Courier New"/>
                        </a:rPr>
                        <a:t>554</a:t>
                      </a:r>
                      <a:r>
                        <a:rPr lang="hu-HU" sz="2400" spc="-125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-459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lang="hu-HU" sz="1400" spc="-459" dirty="0" smtClean="0">
                          <a:latin typeface="+mn-lt"/>
                          <a:cs typeface="Courier New"/>
                        </a:rPr>
                        <a:t> </a:t>
                      </a:r>
                      <a:r>
                        <a:rPr sz="2400" spc="-125" dirty="0" smtClean="0">
                          <a:latin typeface="+mn-lt"/>
                          <a:cs typeface="Courier New"/>
                        </a:rPr>
                        <a:t>400</a:t>
                      </a:r>
                      <a:endParaRPr sz="2400" dirty="0">
                        <a:latin typeface="+mn-lt"/>
                        <a:cs typeface="Courier Ne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6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hu-HU" sz="2400" spc="-5" noProof="0" dirty="0" smtClean="0">
                          <a:latin typeface="+mn-lt"/>
                          <a:cs typeface="Times New Roman"/>
                        </a:rPr>
                        <a:t>Emelés</a:t>
                      </a:r>
                      <a:r>
                        <a:rPr sz="2400" spc="-5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hu-HU" sz="2400" spc="-5" noProof="0" dirty="0" smtClean="0">
                          <a:latin typeface="+mn-lt"/>
                          <a:cs typeface="Times New Roman"/>
                        </a:rPr>
                        <a:t>mértéke</a:t>
                      </a:r>
                      <a:endParaRPr lang="hu-HU" sz="2400" noProof="0" dirty="0">
                        <a:latin typeface="+mn-lt"/>
                        <a:cs typeface="Times New Roman"/>
                      </a:endParaRP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 smtClean="0">
                          <a:latin typeface="+mn-lt"/>
                          <a:cs typeface="Times New Roman"/>
                        </a:rPr>
                        <a:t>+</a:t>
                      </a:r>
                      <a:r>
                        <a:rPr sz="2400" spc="-5" dirty="0">
                          <a:latin typeface="+mn-lt"/>
                          <a:cs typeface="Times New Roman"/>
                        </a:rPr>
                        <a:t>15%</a:t>
                      </a: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 smtClean="0">
                          <a:latin typeface="+mn-lt"/>
                          <a:cs typeface="Times New Roman"/>
                        </a:rPr>
                        <a:t>+</a:t>
                      </a:r>
                      <a:r>
                        <a:rPr sz="2400" spc="-5" dirty="0">
                          <a:latin typeface="+mn-lt"/>
                          <a:cs typeface="Times New Roman"/>
                        </a:rPr>
                        <a:t>5%</a:t>
                      </a: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spc="-5" dirty="0">
                          <a:latin typeface="+mn-lt"/>
                          <a:cs typeface="Times New Roman"/>
                        </a:rPr>
                        <a:t>+5% </a:t>
                      </a: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hu-HU" sz="2400" noProof="0" dirty="0" smtClean="0">
                          <a:latin typeface="+mn-lt"/>
                          <a:cs typeface="Times New Roman"/>
                        </a:rPr>
                        <a:t>Átlag jövedelem</a:t>
                      </a:r>
                      <a:endParaRPr lang="hu-HU" sz="2400" noProof="0" dirty="0">
                        <a:latin typeface="+mn-lt"/>
                        <a:cs typeface="Times New Roman"/>
                      </a:endParaRP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+mn-lt"/>
                          <a:cs typeface="Times New Roman"/>
                        </a:rPr>
                        <a:t>685</a:t>
                      </a:r>
                      <a:r>
                        <a:rPr lang="hu-HU" sz="1400" baseline="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hu-HU" sz="2400" baseline="0" dirty="0" smtClean="0">
                          <a:latin typeface="+mn-lt"/>
                          <a:cs typeface="Times New Roman"/>
                        </a:rPr>
                        <a:t>025</a:t>
                      </a: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hu-HU" sz="2400" dirty="0" smtClean="0">
                          <a:latin typeface="+mn-lt"/>
                          <a:cs typeface="Times New Roman"/>
                        </a:rPr>
                        <a:t>720</a:t>
                      </a:r>
                      <a:r>
                        <a:rPr lang="hu-HU" sz="1400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hu-HU" sz="2400" dirty="0" smtClean="0">
                          <a:latin typeface="+mn-lt"/>
                          <a:cs typeface="Times New Roman"/>
                        </a:rPr>
                        <a:t>319</a:t>
                      </a: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hu-HU" sz="2400" noProof="0" dirty="0" smtClean="0">
                          <a:latin typeface="+mn-lt"/>
                          <a:cs typeface="Times New Roman"/>
                        </a:rPr>
                        <a:t>Átlag/ garantált</a:t>
                      </a:r>
                      <a:endParaRPr lang="hu-HU" sz="2400" noProof="0" dirty="0">
                        <a:latin typeface="+mn-lt"/>
                        <a:cs typeface="Times New Roman"/>
                      </a:endParaRP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+mn-lt"/>
                          <a:cs typeface="Times New Roman"/>
                        </a:rPr>
                        <a:t>+57%</a:t>
                      </a: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hu-HU" sz="2400" dirty="0" smtClean="0">
                          <a:latin typeface="+mn-lt"/>
                          <a:cs typeface="Times New Roman"/>
                        </a:rPr>
                        <a:t>+43%</a:t>
                      </a: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28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4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217714" y="563442"/>
            <a:ext cx="87849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 smtClean="0">
                <a:cs typeface="Arial" panose="020B0604020202020204" pitchFamily="34" charset="0"/>
              </a:rPr>
              <a:t>Bejelentett beruházási programok				      </a:t>
            </a:r>
            <a:r>
              <a:rPr lang="hu-HU" sz="2400" dirty="0" smtClean="0">
                <a:cs typeface="Arial" panose="020B0604020202020204" pitchFamily="34" charset="0"/>
              </a:rPr>
              <a:t>Mrd Ft</a:t>
            </a:r>
          </a:p>
          <a:p>
            <a:r>
              <a:rPr lang="hu-HU" sz="2400" dirty="0" smtClean="0">
                <a:cs typeface="Arial" panose="020B0604020202020204" pitchFamily="34" charset="0"/>
              </a:rPr>
              <a:t>NKE 	2016</a:t>
            </a:r>
            <a:r>
              <a:rPr lang="hu-HU" sz="2400" dirty="0">
                <a:cs typeface="Arial" panose="020B0604020202020204" pitchFamily="34" charset="0"/>
              </a:rPr>
              <a:t>	O</a:t>
            </a:r>
            <a:r>
              <a:rPr lang="hu-HU" sz="2400" dirty="0" smtClean="0">
                <a:cs typeface="Arial" panose="020B0604020202020204" pitchFamily="34" charset="0"/>
              </a:rPr>
              <a:t>ktatási épület, sportlétesítmények, kollégium	30</a:t>
            </a:r>
          </a:p>
          <a:p>
            <a:r>
              <a:rPr lang="hu-HU" sz="2400" dirty="0">
                <a:cs typeface="Arial" panose="020B0604020202020204" pitchFamily="34" charset="0"/>
              </a:rPr>
              <a:t>	</a:t>
            </a:r>
            <a:r>
              <a:rPr lang="hu-HU" sz="2400" dirty="0" smtClean="0">
                <a:cs typeface="Arial" panose="020B0604020202020204" pitchFamily="34" charset="0"/>
              </a:rPr>
              <a:t>	Lovarda a Orczy-kertben				  3</a:t>
            </a:r>
          </a:p>
          <a:p>
            <a:r>
              <a:rPr lang="hu-HU" sz="2400" dirty="0">
                <a:cs typeface="Arial" panose="020B0604020202020204" pitchFamily="34" charset="0"/>
              </a:rPr>
              <a:t>	</a:t>
            </a:r>
            <a:r>
              <a:rPr lang="hu-HU" sz="2400" dirty="0" smtClean="0">
                <a:cs typeface="Arial" panose="020B0604020202020204" pitchFamily="34" charset="0"/>
              </a:rPr>
              <a:t>	Kompetencia fejlesztés, életpályaprogram		17</a:t>
            </a:r>
          </a:p>
          <a:p>
            <a:r>
              <a:rPr lang="hu-HU" sz="2400" dirty="0">
                <a:cs typeface="Arial" panose="020B0604020202020204" pitchFamily="34" charset="0"/>
              </a:rPr>
              <a:t>	</a:t>
            </a:r>
            <a:r>
              <a:rPr lang="hu-HU" sz="2400" dirty="0" smtClean="0">
                <a:cs typeface="Arial" panose="020B0604020202020204" pitchFamily="34" charset="0"/>
              </a:rPr>
              <a:t>	Jó kormányzás megalapozása				12</a:t>
            </a:r>
          </a:p>
          <a:p>
            <a:r>
              <a:rPr lang="hu-HU" sz="2400" dirty="0" smtClean="0">
                <a:cs typeface="Arial" panose="020B0604020202020204" pitchFamily="34" charset="0"/>
              </a:rPr>
              <a:t>TF (TE)	2016	A világ legszínvonalasabb sportegyeteme		44</a:t>
            </a:r>
          </a:p>
          <a:p>
            <a:r>
              <a:rPr lang="hu-HU" sz="2400" dirty="0" smtClean="0">
                <a:cs typeface="Arial" panose="020B0604020202020204" pitchFamily="34" charset="0"/>
              </a:rPr>
              <a:t>PAE	2016	</a:t>
            </a:r>
            <a:r>
              <a:rPr lang="hu-HU" sz="2400" dirty="0">
                <a:cs typeface="Arial" panose="020B0604020202020204" pitchFamily="34" charset="0"/>
              </a:rPr>
              <a:t>D</a:t>
            </a:r>
            <a:r>
              <a:rPr lang="hu-HU" sz="2400" dirty="0" smtClean="0">
                <a:cs typeface="Arial" panose="020B0604020202020204" pitchFamily="34" charset="0"/>
              </a:rPr>
              <a:t>uális képzés oktatási épülete			12</a:t>
            </a:r>
          </a:p>
          <a:p>
            <a:r>
              <a:rPr lang="hu-HU" sz="2400" dirty="0" smtClean="0">
                <a:cs typeface="Arial" panose="020B0604020202020204" pitchFamily="34" charset="0"/>
              </a:rPr>
              <a:t>ELTE	2017	Energetikai fejlesztések				  5</a:t>
            </a:r>
          </a:p>
          <a:p>
            <a:r>
              <a:rPr lang="hu-HU" sz="2400" dirty="0" smtClean="0">
                <a:cs typeface="Arial" panose="020B0604020202020204" pitchFamily="34" charset="0"/>
              </a:rPr>
              <a:t>PTE	2016	Modern városok program (</a:t>
            </a:r>
            <a:r>
              <a:rPr lang="hu-HU" sz="2400" dirty="0" err="1" smtClean="0">
                <a:cs typeface="Arial" panose="020B0604020202020204" pitchFamily="34" charset="0"/>
              </a:rPr>
              <a:t>idegennyelvű</a:t>
            </a:r>
            <a:r>
              <a:rPr lang="hu-HU" sz="2400" dirty="0" smtClean="0">
                <a:cs typeface="Arial" panose="020B0604020202020204" pitchFamily="34" charset="0"/>
              </a:rPr>
              <a:t> képzés)  4+16</a:t>
            </a:r>
            <a:endParaRPr lang="hu-HU" sz="2400" dirty="0">
              <a:cs typeface="Arial" panose="020B0604020202020204" pitchFamily="34" charset="0"/>
            </a:endParaRPr>
          </a:p>
          <a:p>
            <a:endParaRPr lang="hu-HU" sz="2400" dirty="0" smtClean="0">
              <a:cs typeface="Arial" panose="020B0604020202020204" pitchFamily="34" charset="0"/>
            </a:endParaRPr>
          </a:p>
          <a:p>
            <a:r>
              <a:rPr lang="hu-HU" sz="2400" dirty="0" smtClean="0">
                <a:cs typeface="Arial" panose="020B0604020202020204" pitchFamily="34" charset="0"/>
              </a:rPr>
              <a:t>Mind</a:t>
            </a:r>
            <a:r>
              <a:rPr lang="hu-HU" sz="2400" dirty="0">
                <a:cs typeface="Arial" panose="020B0604020202020204" pitchFamily="34" charset="0"/>
              </a:rPr>
              <a:t>	</a:t>
            </a:r>
            <a:r>
              <a:rPr lang="hu-HU" sz="2400" dirty="0" smtClean="0">
                <a:cs typeface="Arial" panose="020B0604020202020204" pitchFamily="34" charset="0"/>
              </a:rPr>
              <a:t>2017	Felsőoktatás+ipari együttműködési pályázat		25</a:t>
            </a:r>
          </a:p>
          <a:p>
            <a:r>
              <a:rPr lang="hu-HU" sz="2400" dirty="0">
                <a:cs typeface="Arial" panose="020B0604020202020204" pitchFamily="34" charset="0"/>
              </a:rPr>
              <a:t>	</a:t>
            </a:r>
            <a:r>
              <a:rPr lang="hu-HU" sz="2400" dirty="0" smtClean="0">
                <a:cs typeface="Arial" panose="020B0604020202020204" pitchFamily="34" charset="0"/>
              </a:rPr>
              <a:t>2017	„Társadalmi felelősségvállalás” (vidéki </a:t>
            </a:r>
            <a:r>
              <a:rPr lang="hu-HU" sz="2400" dirty="0" err="1" smtClean="0">
                <a:cs typeface="Arial" panose="020B0604020202020204" pitchFamily="34" charset="0"/>
              </a:rPr>
              <a:t>FOI-k</a:t>
            </a:r>
            <a:r>
              <a:rPr lang="hu-HU" sz="2400" dirty="0" smtClean="0">
                <a:cs typeface="Arial" panose="020B0604020202020204" pitchFamily="34" charset="0"/>
              </a:rPr>
              <a:t>)		30</a:t>
            </a:r>
          </a:p>
          <a:p>
            <a:r>
              <a:rPr lang="hu-HU" sz="2400" dirty="0" smtClean="0">
                <a:cs typeface="Arial" panose="020B0604020202020204" pitchFamily="34" charset="0"/>
              </a:rPr>
              <a:t>       2017–23 	 Kollégiumi fejlesztések			           193</a:t>
            </a:r>
          </a:p>
          <a:p>
            <a:r>
              <a:rPr lang="hu-HU" sz="2400" dirty="0">
                <a:cs typeface="Arial" panose="020B0604020202020204" pitchFamily="34" charset="0"/>
              </a:rPr>
              <a:t> </a:t>
            </a:r>
            <a:r>
              <a:rPr lang="hu-HU" sz="2400" dirty="0" smtClean="0">
                <a:cs typeface="Arial" panose="020B0604020202020204" pitchFamily="34" charset="0"/>
              </a:rPr>
              <a:t>      2015–17	 PPP kiváltások						54</a:t>
            </a:r>
          </a:p>
          <a:p>
            <a:pPr>
              <a:spcBef>
                <a:spcPts val="1200"/>
              </a:spcBef>
            </a:pPr>
            <a:r>
              <a:rPr lang="hu-HU" sz="2600" i="1" dirty="0">
                <a:solidFill>
                  <a:srgbClr val="FF0000"/>
                </a:solidFill>
                <a:cs typeface="Arial" panose="020B0604020202020204" pitchFamily="34" charset="0"/>
              </a:rPr>
              <a:t>Mi a fenti döntések alapja? Ki </a:t>
            </a:r>
            <a:r>
              <a:rPr lang="hu-HU" sz="2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és miből tartja majd fent? (PPP)</a:t>
            </a:r>
            <a:endParaRPr lang="hu-HU" sz="2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8" y="836712"/>
            <a:ext cx="84969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600" b="1" dirty="0" smtClean="0"/>
              <a:t>Stratégia 2016</a:t>
            </a:r>
            <a:r>
              <a:rPr lang="hu-HU" sz="2600" dirty="0" smtClean="0"/>
              <a:t>: „A </a:t>
            </a:r>
            <a:r>
              <a:rPr lang="hu-HU" sz="2600" dirty="0"/>
              <a:t>finanszírozás jelenlegi rendszere </a:t>
            </a:r>
            <a:r>
              <a:rPr lang="hu-HU" sz="2600" dirty="0" smtClean="0"/>
              <a:t>alap-vetően </a:t>
            </a:r>
            <a:r>
              <a:rPr lang="hu-HU" sz="2600" dirty="0"/>
              <a:t>hallgatói létszám alapú és semmilyen módon nem honorálja a felsőoktatási teljesítményt, nem ösztönzi sem a hallgatókat, sem a felsőoktatási intézményeket</a:t>
            </a:r>
            <a:r>
              <a:rPr lang="hu-HU" sz="2600" dirty="0" smtClean="0"/>
              <a:t>.”</a:t>
            </a:r>
          </a:p>
          <a:p>
            <a:pPr>
              <a:spcAft>
                <a:spcPts val="1200"/>
              </a:spcAft>
            </a:pPr>
            <a:r>
              <a:rPr lang="hu-HU" sz="2600" dirty="0" smtClean="0"/>
              <a:t>„A </a:t>
            </a:r>
            <a:r>
              <a:rPr lang="hu-HU" sz="2600" dirty="0"/>
              <a:t>képzések és a kutatás, tudományos teljesítmény </a:t>
            </a:r>
            <a:r>
              <a:rPr lang="hu-HU" sz="2600" dirty="0" err="1" smtClean="0"/>
              <a:t>finanszí-rozásában</a:t>
            </a:r>
            <a:r>
              <a:rPr lang="hu-HU" sz="2600" dirty="0" smtClean="0"/>
              <a:t> </a:t>
            </a:r>
            <a:r>
              <a:rPr lang="hu-HU" sz="2600" dirty="0"/>
              <a:t>meg kell teremteni egy stabil, </a:t>
            </a:r>
            <a:r>
              <a:rPr lang="hu-HU" sz="2600" dirty="0" smtClean="0"/>
              <a:t>kiszámítható</a:t>
            </a:r>
            <a:r>
              <a:rPr lang="hu-HU" sz="2600" dirty="0"/>
              <a:t>, a munkaerő-piaci követelményekhez, illetve a </a:t>
            </a:r>
            <a:r>
              <a:rPr lang="hu-HU" sz="2600" dirty="0" smtClean="0"/>
              <a:t>mindenkori </a:t>
            </a:r>
            <a:r>
              <a:rPr lang="hu-HU" sz="2600" dirty="0"/>
              <a:t>költségvetési forrásokhoz igazodni képes, valós, elismert </a:t>
            </a:r>
            <a:r>
              <a:rPr lang="hu-HU" sz="2600" dirty="0" smtClean="0"/>
              <a:t>ön-költségen </a:t>
            </a:r>
            <a:r>
              <a:rPr lang="hu-HU" sz="2600" dirty="0"/>
              <a:t>alapuló </a:t>
            </a:r>
            <a:r>
              <a:rPr lang="hu-HU" sz="2600" u="sng" dirty="0"/>
              <a:t>feladat- és </a:t>
            </a:r>
            <a:r>
              <a:rPr lang="hu-HU" sz="2600" u="sng" dirty="0" smtClean="0"/>
              <a:t>teljesítmény-alapú </a:t>
            </a:r>
            <a:r>
              <a:rPr lang="hu-HU" sz="2600" dirty="0"/>
              <a:t>rendszert </a:t>
            </a:r>
            <a:r>
              <a:rPr lang="hu-HU" sz="2600" dirty="0" smtClean="0"/>
              <a:t>.”  </a:t>
            </a:r>
          </a:p>
          <a:p>
            <a:r>
              <a:rPr lang="hu-HU" sz="2800" b="1" i="1" dirty="0" smtClean="0">
                <a:solidFill>
                  <a:srgbClr val="FF0000"/>
                </a:solidFill>
              </a:rPr>
              <a:t>Régóta halljuk, várjuk de nem tapasztaljuk és a Stratégia sem mond erről konkrét elképzeléseket.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62068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dirty="0" smtClean="0"/>
              <a:t>Magyar Innovációs Szövetség</a:t>
            </a:r>
            <a:r>
              <a:rPr lang="hu-HU" sz="2600" dirty="0" smtClean="0"/>
              <a:t> ( a Stratégia 2016-ról): </a:t>
            </a:r>
            <a:br>
              <a:rPr lang="hu-HU" sz="2600" dirty="0" smtClean="0"/>
            </a:br>
            <a:r>
              <a:rPr lang="hu-HU" sz="2600" dirty="0" smtClean="0"/>
              <a:t>„Nem </a:t>
            </a:r>
            <a:r>
              <a:rPr lang="hu-HU" sz="2600" dirty="0"/>
              <a:t>elfogadható az az állítás, hogy a “</a:t>
            </a:r>
            <a:r>
              <a:rPr lang="hu-HU" sz="2600" i="1" dirty="0"/>
              <a:t>közvetlen állami támogatástól való függés jelenlegi mértéke instabilitáshoz vezethet</a:t>
            </a:r>
            <a:r>
              <a:rPr lang="hu-HU" sz="2600" dirty="0"/>
              <a:t>”. Egy országnak és egy kormánynak a jövő </a:t>
            </a:r>
            <a:r>
              <a:rPr lang="hu-HU" sz="2600" dirty="0" err="1" smtClean="0"/>
              <a:t>biztosí-tásán</a:t>
            </a:r>
            <a:r>
              <a:rPr lang="hu-HU" sz="2600" dirty="0" smtClean="0"/>
              <a:t> </a:t>
            </a:r>
            <a:r>
              <a:rPr lang="hu-HU" sz="2600" dirty="0"/>
              <a:t>kell munkálkodnia, és ebben az </a:t>
            </a:r>
            <a:r>
              <a:rPr lang="hu-HU" sz="2600" u="sng" dirty="0"/>
              <a:t>oktatás az első prioritás</a:t>
            </a:r>
            <a:r>
              <a:rPr lang="hu-HU" sz="2600" dirty="0"/>
              <a:t> kell, hogy legyen. Ennek támogatása és </a:t>
            </a:r>
            <a:r>
              <a:rPr lang="hu-HU" sz="2600" dirty="0" smtClean="0"/>
              <a:t>finanszírozása </a:t>
            </a:r>
            <a:r>
              <a:rPr lang="hu-HU" sz="2600" dirty="0"/>
              <a:t>minden mást le kell előzzön. </a:t>
            </a:r>
            <a:endParaRPr lang="hu-HU" sz="2600" dirty="0" smtClean="0"/>
          </a:p>
          <a:p>
            <a:r>
              <a:rPr lang="hu-HU" sz="2600" dirty="0" smtClean="0"/>
              <a:t>Hosszútávon </a:t>
            </a:r>
            <a:r>
              <a:rPr lang="hu-HU" sz="2600" dirty="0"/>
              <a:t>talán </a:t>
            </a:r>
            <a:r>
              <a:rPr lang="hu-HU" sz="2600" dirty="0" smtClean="0"/>
              <a:t>elfogadható </a:t>
            </a:r>
            <a:r>
              <a:rPr lang="hu-HU" sz="2600" dirty="0"/>
              <a:t>a piacról történő </a:t>
            </a:r>
            <a:r>
              <a:rPr lang="hu-HU" sz="2600" dirty="0" err="1" smtClean="0"/>
              <a:t>finanszíro-zási</a:t>
            </a:r>
            <a:r>
              <a:rPr lang="hu-HU" sz="2600" dirty="0" smtClean="0"/>
              <a:t> </a:t>
            </a:r>
            <a:r>
              <a:rPr lang="hu-HU" sz="2600" dirty="0"/>
              <a:t>arány növelése, de ezt csak egy </a:t>
            </a:r>
            <a:r>
              <a:rPr lang="hu-HU" sz="2600"/>
              <a:t>jól </a:t>
            </a:r>
            <a:r>
              <a:rPr lang="hu-HU" sz="2600" smtClean="0"/>
              <a:t>felszerelt</a:t>
            </a:r>
            <a:r>
              <a:rPr lang="hu-HU" sz="2600" dirty="0"/>
              <a:t>, erős és </a:t>
            </a:r>
            <a:r>
              <a:rPr lang="hu-HU" sz="2600" dirty="0" err="1" smtClean="0"/>
              <a:t>mo-tivált</a:t>
            </a:r>
            <a:r>
              <a:rPr lang="hu-HU" sz="2600" dirty="0" smtClean="0"/>
              <a:t> </a:t>
            </a:r>
            <a:r>
              <a:rPr lang="hu-HU" sz="2600" dirty="0"/>
              <a:t>egyetemtől lehet elvárni. Az utóbbi évtizedek drasztikus alulfinanszírozása annyira kivéreztette az </a:t>
            </a:r>
            <a:r>
              <a:rPr lang="hu-HU" sz="2600" dirty="0" smtClean="0"/>
              <a:t>egyetemeket </a:t>
            </a:r>
            <a:r>
              <a:rPr lang="hu-HU" sz="2600" dirty="0"/>
              <a:t>és az oktatókat is, hogy ezt most lehetetlen </a:t>
            </a:r>
            <a:r>
              <a:rPr lang="hu-HU" sz="2600" dirty="0" smtClean="0"/>
              <a:t>megkövetelni</a:t>
            </a:r>
            <a:r>
              <a:rPr lang="hu-HU" sz="2600" dirty="0"/>
              <a:t>. Több éves hatékony és teljesítményösztönző </a:t>
            </a:r>
            <a:r>
              <a:rPr lang="hu-HU" sz="2600" dirty="0" smtClean="0"/>
              <a:t>finanszírozás </a:t>
            </a:r>
            <a:r>
              <a:rPr lang="hu-HU" sz="2600" dirty="0"/>
              <a:t>után már elképzelhető a dokumentumban vázolt elvárás</a:t>
            </a:r>
            <a:r>
              <a:rPr lang="hu-HU" sz="2600" dirty="0" smtClean="0"/>
              <a:t>.”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7959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123728" y="591071"/>
            <a:ext cx="424847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Intézményvezetés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1412776"/>
            <a:ext cx="849694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2600" dirty="0" smtClean="0"/>
              <a:t>A mai egyetem működtetése profi menedzsmentet kíván. </a:t>
            </a:r>
          </a:p>
          <a:p>
            <a:pPr>
              <a:spcAft>
                <a:spcPts val="300"/>
              </a:spcAft>
            </a:pPr>
            <a:r>
              <a:rPr lang="hu-HU" sz="2600" dirty="0" smtClean="0"/>
              <a:t>Stratégia 2016: A </a:t>
            </a:r>
            <a:r>
              <a:rPr lang="hu-HU" sz="2600" dirty="0"/>
              <a:t>kormány </a:t>
            </a:r>
            <a:r>
              <a:rPr lang="hu-HU" sz="2600" dirty="0" smtClean="0"/>
              <a:t>kialakította </a:t>
            </a:r>
            <a:r>
              <a:rPr lang="hu-HU" sz="2600" dirty="0"/>
              <a:t>az </a:t>
            </a:r>
            <a:r>
              <a:rPr lang="hu-HU" sz="2600" b="1" dirty="0"/>
              <a:t>állami </a:t>
            </a:r>
            <a:r>
              <a:rPr lang="hu-HU" sz="2600" b="1" dirty="0" smtClean="0"/>
              <a:t>felsőoktatás irányításának </a:t>
            </a:r>
            <a:r>
              <a:rPr lang="hu-HU" sz="2600" b="1" dirty="0"/>
              <a:t>kancellári </a:t>
            </a:r>
            <a:r>
              <a:rPr lang="hu-HU" sz="2600" b="1" dirty="0" smtClean="0"/>
              <a:t>modelljét</a:t>
            </a:r>
            <a:r>
              <a:rPr lang="hu-HU" sz="2600" dirty="0" smtClean="0"/>
              <a:t>: </a:t>
            </a: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oktatás és kutatás tartalmi irányítója a </a:t>
            </a:r>
            <a:r>
              <a:rPr lang="hu-HU" sz="2600" u="sng" dirty="0" smtClean="0"/>
              <a:t>rektor</a:t>
            </a:r>
            <a:r>
              <a:rPr lang="hu-HU" sz="2600" dirty="0" smtClean="0"/>
              <a:t> és a szenátus – szigorú forráskorlátok között,</a:t>
            </a: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működésben, a gazdálkodásban (és így közvetetten mindenben) előkészít és dönt a fenntartó által </a:t>
            </a:r>
            <a:r>
              <a:rPr lang="hu-HU" sz="2600" dirty="0" err="1" smtClean="0"/>
              <a:t>válasz-tott</a:t>
            </a:r>
            <a:r>
              <a:rPr lang="hu-HU" sz="2600" dirty="0" smtClean="0"/>
              <a:t>/kinevezett/irányított </a:t>
            </a:r>
            <a:r>
              <a:rPr lang="hu-HU" sz="2600" u="sng" dirty="0" smtClean="0"/>
              <a:t>kancellár</a:t>
            </a:r>
            <a:r>
              <a:rPr lang="hu-HU" sz="2600" dirty="0" smtClean="0"/>
              <a:t> és a konzisztórium.</a:t>
            </a:r>
          </a:p>
          <a:p>
            <a:pPr marL="6350" lvl="1">
              <a:spcAft>
                <a:spcPts val="1800"/>
              </a:spcAft>
            </a:pPr>
            <a:r>
              <a:rPr lang="hu-HU" sz="2600" dirty="0" smtClean="0"/>
              <a:t>Ez a „</a:t>
            </a:r>
            <a:r>
              <a:rPr lang="hu-HU" sz="2600" b="1" u="sng" dirty="0" smtClean="0"/>
              <a:t>közvetlen</a:t>
            </a:r>
            <a:r>
              <a:rPr lang="hu-HU" sz="2600" b="1" dirty="0" smtClean="0"/>
              <a:t> intézményirányítás</a:t>
            </a:r>
            <a:r>
              <a:rPr lang="hu-HU" sz="2600" dirty="0" smtClean="0"/>
              <a:t>” eszköze (Palkovics, 2014)</a:t>
            </a:r>
          </a:p>
          <a:p>
            <a:pPr marL="174625" lvl="1" indent="-174625">
              <a:spcAft>
                <a:spcPts val="300"/>
              </a:spcAft>
            </a:pPr>
            <a:r>
              <a:rPr lang="hu-HU" sz="2600" dirty="0" smtClean="0"/>
              <a:t>Vö. az „autonómia” szó  a felsőoktatási törvényekben:</a:t>
            </a:r>
            <a:br>
              <a:rPr lang="hu-HU" sz="2600" dirty="0" smtClean="0"/>
            </a:br>
            <a:r>
              <a:rPr lang="hu-HU" sz="2600" dirty="0" smtClean="0"/>
              <a:t> 1993: </a:t>
            </a:r>
            <a:r>
              <a:rPr lang="hu-HU" sz="2600" b="1" dirty="0" smtClean="0"/>
              <a:t>2  </a:t>
            </a:r>
            <a:r>
              <a:rPr lang="hu-HU" sz="2600" dirty="0" smtClean="0"/>
              <a:t>* 2005: </a:t>
            </a:r>
            <a:r>
              <a:rPr lang="hu-HU" sz="2600" b="1" dirty="0" smtClean="0"/>
              <a:t>16  </a:t>
            </a:r>
            <a:r>
              <a:rPr lang="hu-HU" sz="2600" dirty="0" smtClean="0"/>
              <a:t>*  2011: </a:t>
            </a:r>
            <a:r>
              <a:rPr lang="hu-HU" sz="2600" b="1" dirty="0" smtClean="0"/>
              <a:t>0 </a:t>
            </a:r>
            <a:r>
              <a:rPr lang="hu-HU" sz="2600" dirty="0" smtClean="0"/>
              <a:t>esetben fordul elő.</a:t>
            </a:r>
          </a:p>
        </p:txBody>
      </p:sp>
    </p:spTree>
    <p:extLst>
      <p:ext uri="{BB962C8B-B14F-4D97-AF65-F5344CB8AC3E}">
        <p14:creationId xmlns:p14="http://schemas.microsoft.com/office/powerpoint/2010/main" val="6702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8" y="663079"/>
            <a:ext cx="864096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600" dirty="0"/>
              <a:t>EMMI (2016): „a kancellárok belépése változtatott a rossz </a:t>
            </a:r>
            <a:r>
              <a:rPr lang="hu-HU" sz="2600" dirty="0" err="1" smtClean="0"/>
              <a:t>mű-ködési</a:t>
            </a:r>
            <a:r>
              <a:rPr lang="hu-HU" sz="2600" dirty="0" smtClean="0"/>
              <a:t> </a:t>
            </a:r>
            <a:r>
              <a:rPr lang="hu-HU" sz="2600" dirty="0"/>
              <a:t>modelleken és fejlődési pályára állította a </a:t>
            </a:r>
            <a:r>
              <a:rPr lang="hu-HU" sz="2600" dirty="0" smtClean="0"/>
              <a:t>legnehezebb </a:t>
            </a:r>
            <a:r>
              <a:rPr lang="hu-HU" sz="2600" dirty="0"/>
              <a:t>helyzetben lévő intézményeket, a </a:t>
            </a:r>
            <a:r>
              <a:rPr lang="hu-HU" sz="2600" dirty="0" smtClean="0"/>
              <a:t>kedvezőbb </a:t>
            </a:r>
            <a:r>
              <a:rPr lang="hu-HU" sz="2600" dirty="0"/>
              <a:t>helyzetben lévő intézmények esetén pedig tovább </a:t>
            </a:r>
            <a:r>
              <a:rPr lang="hu-HU" sz="2600" dirty="0" smtClean="0"/>
              <a:t>erősítették </a:t>
            </a:r>
            <a:r>
              <a:rPr lang="hu-HU" sz="2600" dirty="0"/>
              <a:t>a jó működést</a:t>
            </a:r>
            <a:r>
              <a:rPr lang="hu-HU" sz="2600" dirty="0" smtClean="0"/>
              <a:t>.”</a:t>
            </a:r>
            <a:endParaRPr lang="hu-HU" sz="2600" dirty="0"/>
          </a:p>
          <a:p>
            <a:pPr>
              <a:spcAft>
                <a:spcPts val="1800"/>
              </a:spcAft>
            </a:pPr>
            <a:r>
              <a:rPr lang="hu-HU" sz="2600" dirty="0"/>
              <a:t>MRK (2016): </a:t>
            </a:r>
            <a:r>
              <a:rPr lang="hu-HU" sz="2600" dirty="0" smtClean="0"/>
              <a:t>„a </a:t>
            </a:r>
            <a:r>
              <a:rPr lang="hu-HU" sz="2600" dirty="0"/>
              <a:t>kancellári rendszer bevezetése sikeres volt, </a:t>
            </a:r>
            <a:r>
              <a:rPr lang="hu-HU" sz="2600" u="sng" dirty="0"/>
              <a:t>mert nem bukott bele a felsőoktatás</a:t>
            </a:r>
            <a:r>
              <a:rPr lang="hu-HU" sz="2600" dirty="0"/>
              <a:t>, ugyanakkor ha a </a:t>
            </a:r>
            <a:r>
              <a:rPr lang="hu-HU" sz="2600" dirty="0" smtClean="0"/>
              <a:t>finom-hangolást </a:t>
            </a:r>
            <a:r>
              <a:rPr lang="hu-HU" sz="2600" dirty="0"/>
              <a:t>nem végezzük el, a kancellári rendszer az egész felsőoktatás számára hátrányos lesz</a:t>
            </a:r>
            <a:r>
              <a:rPr lang="hu-HU" sz="2600" dirty="0" smtClean="0"/>
              <a:t>.”</a:t>
            </a:r>
            <a:endParaRPr lang="hu-HU" sz="2600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909991"/>
              </p:ext>
            </p:extLst>
          </p:nvPr>
        </p:nvGraphicFramePr>
        <p:xfrm>
          <a:off x="1763688" y="4798276"/>
          <a:ext cx="5544616" cy="1367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  <a:gridCol w="936104"/>
                <a:gridCol w="10801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115 rektor/h, dékán/h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2015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2016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A kancellárral elégedett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43%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47%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A rendszerrel egyetért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29%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600" b="0" dirty="0">
                          <a:effectLst/>
                        </a:rPr>
                        <a:t>14%</a:t>
                      </a:r>
                      <a:endParaRPr lang="hu-HU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23528" y="4221088"/>
            <a:ext cx="7725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/>
              <a:t>NFKK felmérése egyetemi felsővezetők elégedettségéről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42469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nyíllal 8"/>
          <p:cNvCxnSpPr/>
          <p:nvPr/>
        </p:nvCxnSpPr>
        <p:spPr>
          <a:xfrm flipV="1">
            <a:off x="1907704" y="1412776"/>
            <a:ext cx="0" cy="410445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907704" y="5517232"/>
            <a:ext cx="51125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763688" y="5661248"/>
            <a:ext cx="547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0%                    33%                     66%                  100%</a:t>
            </a:r>
          </a:p>
          <a:p>
            <a:pPr algn="ctr"/>
            <a:r>
              <a:rPr lang="hu-HU" sz="2400" b="1" dirty="0" smtClean="0"/>
              <a:t>                                        </a:t>
            </a:r>
            <a:r>
              <a:rPr lang="hu-HU" sz="2400" b="1" u="sng" dirty="0" smtClean="0"/>
              <a:t>kancellárral</a:t>
            </a:r>
            <a:endParaRPr lang="hu-HU" sz="2400" b="1" u="sng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123728" y="776317"/>
            <a:ext cx="47628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600" dirty="0" smtClean="0"/>
              <a:t>Akadémiai vezetők elégedettsége </a:t>
            </a:r>
            <a:br>
              <a:rPr lang="hu-HU" sz="2600" dirty="0" smtClean="0"/>
            </a:br>
            <a:r>
              <a:rPr lang="hu-HU" sz="2000" dirty="0"/>
              <a:t>(</a:t>
            </a:r>
            <a:r>
              <a:rPr lang="hu-HU" sz="2000" dirty="0" smtClean="0"/>
              <a:t>min. </a:t>
            </a:r>
            <a:r>
              <a:rPr lang="hu-HU" sz="2000" dirty="0"/>
              <a:t>5 fő/pont; NFKK </a:t>
            </a:r>
            <a:r>
              <a:rPr lang="hu-HU" sz="2000" dirty="0" smtClean="0"/>
              <a:t>felmérés, 2016)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208601" y="418101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33%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259632" y="295688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66%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115616" y="1763524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100%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763688" y="21328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sp>
        <p:nvSpPr>
          <p:cNvPr id="24" name="Téglalap 23"/>
          <p:cNvSpPr/>
          <p:nvPr/>
        </p:nvSpPr>
        <p:spPr>
          <a:xfrm>
            <a:off x="1763688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2915816" y="18448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sp>
        <p:nvSpPr>
          <p:cNvPr id="26" name="Téglalap 25"/>
          <p:cNvSpPr/>
          <p:nvPr/>
        </p:nvSpPr>
        <p:spPr>
          <a:xfrm>
            <a:off x="3059832" y="45091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3995936" y="25649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4860032" y="27089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sp>
        <p:nvSpPr>
          <p:cNvPr id="29" name="Téglalap 28"/>
          <p:cNvSpPr/>
          <p:nvPr/>
        </p:nvSpPr>
        <p:spPr>
          <a:xfrm>
            <a:off x="5812686" y="38517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5812686" y="23488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sp>
        <p:nvSpPr>
          <p:cNvPr id="31" name="Téglalap 30"/>
          <p:cNvSpPr/>
          <p:nvPr/>
        </p:nvSpPr>
        <p:spPr>
          <a:xfrm>
            <a:off x="6532766" y="17728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ym typeface="Webdings"/>
              </a:rPr>
              <a:t></a:t>
            </a:r>
            <a:endParaRPr lang="hu-HU" dirty="0"/>
          </a:p>
        </p:txBody>
      </p:sp>
      <p:cxnSp>
        <p:nvCxnSpPr>
          <p:cNvPr id="33" name="Egyenes összekötő 32"/>
          <p:cNvCxnSpPr/>
          <p:nvPr/>
        </p:nvCxnSpPr>
        <p:spPr>
          <a:xfrm>
            <a:off x="1907704" y="4365104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20" idx="3"/>
          </p:cNvCxnSpPr>
          <p:nvPr/>
        </p:nvCxnSpPr>
        <p:spPr>
          <a:xfrm flipV="1">
            <a:off x="1886727" y="3140968"/>
            <a:ext cx="4917521" cy="15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21" idx="3"/>
          </p:cNvCxnSpPr>
          <p:nvPr/>
        </p:nvCxnSpPr>
        <p:spPr>
          <a:xfrm>
            <a:off x="1872554" y="1963579"/>
            <a:ext cx="4859686" cy="25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3491880" y="198884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5220072" y="198884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>
            <a:off x="6804248" y="198884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 rot="16200000">
            <a:off x="336360" y="2336049"/>
            <a:ext cx="1300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/>
              <a:t>rektorral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val="4633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899592" y="591071"/>
            <a:ext cx="748883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Minőségbiztosítás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(Quality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QA)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1814" y="1556792"/>
            <a:ext cx="86426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dirty="0"/>
              <a:t>felsőoktatás genetikusan </a:t>
            </a:r>
            <a:r>
              <a:rPr lang="hu-HU" sz="2600" dirty="0" smtClean="0"/>
              <a:t>minőségelvű. Ma már csak volt.</a:t>
            </a: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Standards and Guidelines for Quality Assurance in the European Higher Education Area </a:t>
            </a:r>
            <a:r>
              <a:rPr lang="hu-HU" sz="2600" dirty="0" smtClean="0"/>
              <a:t>(</a:t>
            </a:r>
            <a:r>
              <a:rPr lang="hu-HU" sz="2600" b="1" dirty="0" smtClean="0"/>
              <a:t>ESG</a:t>
            </a:r>
            <a:r>
              <a:rPr lang="hu-HU" sz="2600" dirty="0" smtClean="0"/>
              <a:t> – EHEA) – 47 ország!</a:t>
            </a: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dirty="0"/>
              <a:t>korábbi QA fejezetet eredetileg kihagyták az </a:t>
            </a:r>
            <a:r>
              <a:rPr lang="hu-HU" sz="2600" dirty="0" err="1"/>
              <a:t>Nftv-ből</a:t>
            </a:r>
            <a:r>
              <a:rPr lang="hu-HU" sz="2600" dirty="0"/>
              <a:t>, lassan pótolgatják (fő ok: ESG, a MAB ENQA tagsága</a:t>
            </a:r>
            <a:r>
              <a:rPr lang="hu-HU" sz="2600" dirty="0" smtClean="0"/>
              <a:t>),</a:t>
            </a:r>
            <a:endParaRPr lang="hu-HU" sz="2600" dirty="0"/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de </a:t>
            </a:r>
            <a:r>
              <a:rPr lang="hu-HU" sz="2600" dirty="0"/>
              <a:t>még mindig hiányos </a:t>
            </a:r>
            <a:r>
              <a:rPr lang="hu-HU" sz="2600" dirty="0" smtClean="0"/>
              <a:t>itthon </a:t>
            </a:r>
            <a:r>
              <a:rPr lang="hu-HU" sz="2600" dirty="0"/>
              <a:t>a</a:t>
            </a:r>
            <a:r>
              <a:rPr lang="hu-HU" sz="2600" b="1" dirty="0"/>
              <a:t> tervezett és szervezett </a:t>
            </a:r>
            <a:r>
              <a:rPr lang="hu-HU" sz="2600" dirty="0"/>
              <a:t>széleskörű </a:t>
            </a:r>
            <a:r>
              <a:rPr lang="hu-HU" sz="2600" b="1" dirty="0" smtClean="0"/>
              <a:t>minőségbiztosítás: </a:t>
            </a:r>
            <a:r>
              <a:rPr lang="hu-HU" sz="2600" dirty="0" smtClean="0"/>
              <a:t>pl.</a:t>
            </a:r>
            <a:r>
              <a:rPr lang="hu-HU" sz="2600" b="1" dirty="0" smtClean="0"/>
              <a:t> </a:t>
            </a:r>
            <a:r>
              <a:rPr lang="hu-HU" sz="2600" dirty="0" smtClean="0"/>
              <a:t>SWOT analízis, feladatok, számonkérés, értékelés </a:t>
            </a:r>
            <a:r>
              <a:rPr lang="hu-HU" sz="2600" dirty="0"/>
              <a:t>(</a:t>
            </a:r>
            <a:r>
              <a:rPr lang="hu-HU" sz="2600" b="1" i="1" dirty="0" smtClean="0">
                <a:solidFill>
                  <a:srgbClr val="C00000"/>
                </a:solidFill>
              </a:rPr>
              <a:t>vs.</a:t>
            </a:r>
            <a:r>
              <a:rPr lang="hu-HU" sz="2600" dirty="0" smtClean="0"/>
              <a:t> Oxford University);</a:t>
            </a: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b="1" dirty="0" smtClean="0"/>
              <a:t>MAB </a:t>
            </a:r>
            <a:r>
              <a:rPr lang="hu-HU" sz="2600" dirty="0" smtClean="0"/>
              <a:t>értékeli </a:t>
            </a:r>
            <a:r>
              <a:rPr lang="hu-HU" sz="2600" dirty="0"/>
              <a:t>és segíti – jogi </a:t>
            </a:r>
            <a:r>
              <a:rPr lang="hu-HU" sz="2600" dirty="0" smtClean="0"/>
              <a:t>és felülírási korlátai </a:t>
            </a:r>
            <a:r>
              <a:rPr lang="hu-HU" sz="2600" dirty="0"/>
              <a:t>között – a </a:t>
            </a:r>
            <a:r>
              <a:rPr lang="hu-HU" sz="2600" dirty="0" smtClean="0"/>
              <a:t>QA tevékenységet, de számos nem akkreditált szak mégis indulhatott, nem támogatott professzori kinevezés történt.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7306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43808" y="591071"/>
            <a:ext cx="316835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Nemzetköziség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1556792"/>
            <a:ext cx="864096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 dirty="0" smtClean="0"/>
              <a:t>A felsőoktatás nemzetközi jellege hagyományosan serkentő, segítő, egyszerre kompetitív  és kooperatív – hallgatói és oktatói körben, kutatásban egyaránt.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A felsőoktatás gyorsan globalizálódik, ennek részesei vagyunk.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Szükséges a jó eredményekre alapozott hazai/külföldi PR.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A nemzetközi versenyben csak közepesen szerepelünk,</a:t>
            </a:r>
          </a:p>
          <a:p>
            <a:pPr>
              <a:spcAft>
                <a:spcPts val="600"/>
              </a:spcAft>
            </a:pPr>
            <a:r>
              <a:rPr lang="hu-HU" sz="2600" b="1" dirty="0" smtClean="0">
                <a:sym typeface="Wingdings"/>
              </a:rPr>
              <a:t>d</a:t>
            </a:r>
            <a:r>
              <a:rPr lang="hu-HU" sz="2600" b="1" dirty="0" smtClean="0"/>
              <a:t>e van egy kiváló, versenyképes oktatói és hallgatói hányad.</a:t>
            </a:r>
            <a:br>
              <a:rPr lang="hu-HU" sz="2600" b="1" dirty="0" smtClean="0"/>
            </a:br>
            <a:r>
              <a:rPr lang="hu-HU" sz="2600" b="1" dirty="0" smtClean="0"/>
              <a:t>     Őket meg kell tartani és külön is támogatni. </a:t>
            </a:r>
            <a:endParaRPr lang="hu-HU" sz="2600" b="1" dirty="0"/>
          </a:p>
          <a:p>
            <a:pPr>
              <a:spcAft>
                <a:spcPts val="600"/>
              </a:spcAft>
            </a:pPr>
            <a:r>
              <a:rPr lang="hu-HU" sz="2600" dirty="0"/>
              <a:t>Növekvő gond: a legjobb </a:t>
            </a:r>
            <a:r>
              <a:rPr lang="hu-HU" sz="2600" dirty="0" smtClean="0"/>
              <a:t>(sőt a potenciális*) </a:t>
            </a:r>
            <a:r>
              <a:rPr lang="hu-HU" sz="2600" dirty="0"/>
              <a:t>hallgatók </a:t>
            </a:r>
            <a:r>
              <a:rPr lang="hu-HU" sz="2600" dirty="0" smtClean="0"/>
              <a:t>növekvő</a:t>
            </a:r>
            <a:br>
              <a:rPr lang="hu-HU" sz="2600" dirty="0" smtClean="0"/>
            </a:br>
            <a:r>
              <a:rPr lang="hu-HU" sz="2600" dirty="0" smtClean="0"/>
              <a:t>     </a:t>
            </a:r>
            <a:r>
              <a:rPr lang="hu-HU" sz="2600" dirty="0"/>
              <a:t>számban elhagyják az országot</a:t>
            </a:r>
            <a:r>
              <a:rPr lang="hu-HU" sz="2600" dirty="0" smtClean="0"/>
              <a:t>. (*Sokan külföldi, de „bizton-</a:t>
            </a:r>
            <a:br>
              <a:rPr lang="hu-HU" sz="2600" dirty="0" smtClean="0"/>
            </a:br>
            <a:r>
              <a:rPr lang="hu-HU" sz="2600" dirty="0" smtClean="0"/>
              <a:t>     </a:t>
            </a:r>
            <a:r>
              <a:rPr lang="hu-HU" sz="2600" dirty="0" err="1" smtClean="0"/>
              <a:t>ságból</a:t>
            </a:r>
            <a:r>
              <a:rPr lang="hu-HU" sz="2600" dirty="0" smtClean="0"/>
              <a:t>” hazai egyetemre is jelentkeznek.)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8807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64896" cy="576064"/>
          </a:xfrm>
        </p:spPr>
        <p:txBody>
          <a:bodyPr anchor="t">
            <a:normAutofit fontScale="90000"/>
          </a:bodyPr>
          <a:lstStyle/>
          <a:p>
            <a:r>
              <a:rPr lang="hu-HU" sz="3600" b="1" dirty="0" smtClean="0"/>
              <a:t>Miről beszélgessünk mi?</a:t>
            </a:r>
            <a:endParaRPr lang="hu-HU" sz="2800" b="1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99615"/>
              </p:ext>
            </p:extLst>
          </p:nvPr>
        </p:nvGraphicFramePr>
        <p:xfrm>
          <a:off x="971600" y="1412776"/>
          <a:ext cx="7488832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1296144"/>
                <a:gridCol w="360040"/>
                <a:gridCol w="1205753"/>
                <a:gridCol w="1098503"/>
                <a:gridCol w="720080"/>
                <a:gridCol w="1152128"/>
                <a:gridCol w="936104"/>
              </a:tblGrid>
              <a:tr h="7643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Helyzet- és jövőkép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35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Gazdálkodás,</a:t>
                      </a:r>
                      <a:r>
                        <a:rPr lang="hu-HU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források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Intézmény-vezetés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Minőség-biztosítás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Nemzetközi kapcsolatok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Oktatás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Kutatás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3. misszió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4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Jogrendszer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Intézmény </a:t>
                      </a:r>
                      <a:r>
                        <a:rPr lang="hu-H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rendszer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Felvételi rendszer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Szakrendszer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481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Tradíciók</a:t>
                      </a: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8" marR="6108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Egyenes összekötő nyíllal 4"/>
          <p:cNvCxnSpPr/>
          <p:nvPr/>
        </p:nvCxnSpPr>
        <p:spPr>
          <a:xfrm flipV="1">
            <a:off x="683568" y="1556792"/>
            <a:ext cx="0" cy="44644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836126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u-HU" altLang="en-US" sz="2800" b="1" dirty="0" smtClean="0"/>
              <a:t>A nemzetközi mobilitás magyar adatai:</a:t>
            </a:r>
          </a:p>
          <a:p>
            <a:pPr>
              <a:spcAft>
                <a:spcPts val="1800"/>
              </a:spcAft>
            </a:pPr>
            <a:r>
              <a:rPr lang="hu-HU" altLang="en-US" sz="2600" dirty="0" smtClean="0"/>
              <a:t>1476-tól </a:t>
            </a:r>
            <a:r>
              <a:rPr lang="hu-HU" altLang="en-US" sz="2600" dirty="0"/>
              <a:t> </a:t>
            </a:r>
            <a:r>
              <a:rPr lang="hu-HU" altLang="en-US" sz="2600" dirty="0" smtClean="0"/>
              <a:t>századokon át &gt;97.000 peregrinus </a:t>
            </a:r>
            <a:r>
              <a:rPr lang="hu-HU" altLang="en-US" sz="2600" dirty="0"/>
              <a:t>magyar diák </a:t>
            </a:r>
            <a:r>
              <a:rPr lang="hu-HU" altLang="en-US" sz="2600" dirty="0" smtClean="0"/>
              <a:t>tanult Európa egyetemein. (Sőt már Anonymus is Párizsban.)</a:t>
            </a:r>
          </a:p>
          <a:p>
            <a:pPr algn="ctr">
              <a:spcAft>
                <a:spcPts val="1800"/>
              </a:spcAft>
            </a:pPr>
            <a:r>
              <a:rPr lang="hu-HU" altLang="en-US" sz="2600" dirty="0" smtClean="0"/>
              <a:t>******</a:t>
            </a:r>
            <a:endParaRPr lang="hu-HU" altLang="en-US" sz="2600" dirty="0"/>
          </a:p>
          <a:p>
            <a:pPr>
              <a:spcAft>
                <a:spcPts val="1800"/>
              </a:spcAft>
            </a:pPr>
            <a:r>
              <a:rPr lang="hu-HU" altLang="en-US" sz="2600" dirty="0" smtClean="0"/>
              <a:t>Ma: 26.000 külföldi hallgató, a nappalisok 13%-a (OH 2016)</a:t>
            </a:r>
          </a:p>
          <a:p>
            <a:pPr>
              <a:spcAft>
                <a:spcPts val="1800"/>
              </a:spcAft>
            </a:pPr>
            <a:r>
              <a:rPr lang="hu-HU" altLang="en-US" sz="2600" dirty="0" smtClean="0"/>
              <a:t>6.110 magyar hallgató tanul külföldön (OECD 2016)</a:t>
            </a:r>
          </a:p>
          <a:p>
            <a:pPr>
              <a:spcAft>
                <a:spcPts val="1800"/>
              </a:spcAft>
            </a:pPr>
            <a:r>
              <a:rPr lang="hu-HU" altLang="en-US" sz="2600" dirty="0" smtClean="0"/>
              <a:t>ERASMUS keretében harminc év alatt 65.000 magyar</a:t>
            </a:r>
            <a:br>
              <a:rPr lang="hu-HU" altLang="en-US" sz="2600" dirty="0" smtClean="0"/>
            </a:br>
            <a:r>
              <a:rPr lang="hu-HU" altLang="en-US" sz="2600" dirty="0" smtClean="0"/>
              <a:t>      hallgató járt külföldön. (A kvótát nem használtuk ki.)</a:t>
            </a:r>
          </a:p>
          <a:p>
            <a:pPr>
              <a:spcAft>
                <a:spcPts val="1800"/>
              </a:spcAft>
            </a:pPr>
            <a:r>
              <a:rPr lang="hu-HU" altLang="en-US" sz="2600" dirty="0" smtClean="0"/>
              <a:t>A CAMPUS Hungary (</a:t>
            </a:r>
            <a:r>
              <a:rPr lang="hu-HU" altLang="en-US" sz="2600" dirty="0" smtClean="0">
                <a:sym typeface="Wingdings 2"/>
              </a:rPr>
              <a:t></a:t>
            </a:r>
            <a:r>
              <a:rPr lang="hu-HU" altLang="en-US" sz="2600" dirty="0" smtClean="0"/>
              <a:t>) &gt;10.000 hallgatót mozgatott meg.</a:t>
            </a:r>
          </a:p>
        </p:txBody>
      </p:sp>
    </p:spTree>
    <p:extLst>
      <p:ext uri="{BB962C8B-B14F-4D97-AF65-F5344CB8AC3E}">
        <p14:creationId xmlns:p14="http://schemas.microsoft.com/office/powerpoint/2010/main" val="21097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764704"/>
            <a:ext cx="8496944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altLang="en-US" sz="2600" b="1" dirty="0" smtClean="0">
                <a:cs typeface="Arial" panose="020B0604020202020204" pitchFamily="34" charset="0"/>
              </a:rPr>
              <a:t>1566 külföldi hallgató véleménye </a:t>
            </a:r>
            <a:r>
              <a:rPr lang="hu-HU" altLang="en-US" sz="2600" dirty="0" smtClean="0">
                <a:cs typeface="Arial" panose="020B0604020202020204" pitchFamily="34" charset="0"/>
              </a:rPr>
              <a:t>(27 FOI, 72 ország)</a:t>
            </a:r>
          </a:p>
          <a:p>
            <a:r>
              <a:rPr lang="hu-HU" altLang="en-US" sz="2600" dirty="0" smtClean="0">
                <a:cs typeface="Arial" panose="020B0604020202020204" pitchFamily="34" charset="0"/>
              </a:rPr>
              <a:t>Miért jöttek?</a:t>
            </a:r>
            <a:r>
              <a:rPr lang="hu-HU" altLang="en-US" sz="2800" dirty="0" smtClean="0">
                <a:cs typeface="Arial" panose="020B0604020202020204" pitchFamily="34" charset="0"/>
              </a:rPr>
              <a:t> </a:t>
            </a:r>
            <a:r>
              <a:rPr lang="hu-HU" altLang="en-US" sz="2400" dirty="0" smtClean="0">
                <a:cs typeface="Arial" panose="020B0604020202020204" pitchFamily="34" charset="0"/>
              </a:rPr>
              <a:t>(az adott ok említésének gyakorisága %-ban)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en-US" sz="2400" dirty="0">
                <a:cs typeface="Arial" panose="020B0604020202020204" pitchFamily="34" charset="0"/>
              </a:rPr>
              <a:t>m</a:t>
            </a:r>
            <a:r>
              <a:rPr lang="hu-HU" altLang="en-US" sz="2400" dirty="0" smtClean="0">
                <a:cs typeface="Arial" panose="020B0604020202020204" pitchFamily="34" charset="0"/>
              </a:rPr>
              <a:t>agas színvonalú oktatás – 46%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altLang="en-US" sz="2400" dirty="0">
                <a:cs typeface="Arial" panose="020B0604020202020204" pitchFamily="34" charset="0"/>
              </a:rPr>
              <a:t>m</a:t>
            </a:r>
            <a:r>
              <a:rPr lang="hu-HU" altLang="en-US" sz="2400" dirty="0" smtClean="0">
                <a:cs typeface="Arial" panose="020B0604020202020204" pitchFamily="34" charset="0"/>
              </a:rPr>
              <a:t>ásik kultúra megismerése – 46%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en-US" sz="2400" dirty="0">
                <a:cs typeface="Arial" panose="020B0604020202020204" pitchFamily="34" charset="0"/>
              </a:rPr>
              <a:t>m</a:t>
            </a:r>
            <a:r>
              <a:rPr lang="hu-HU" altLang="en-US" sz="2400" dirty="0" smtClean="0">
                <a:cs typeface="Arial" panose="020B0604020202020204" pitchFamily="34" charset="0"/>
              </a:rPr>
              <a:t>egfizethető árak – 43%</a:t>
            </a:r>
            <a:endParaRPr lang="hu-HU" altLang="en-US" sz="2400" dirty="0">
              <a:cs typeface="Arial" panose="020B0604020202020204" pitchFamily="34" charset="0"/>
            </a:endParaRPr>
          </a:p>
          <a:p>
            <a:pPr marL="6350" lvl="1"/>
            <a:r>
              <a:rPr lang="hu-HU" altLang="en-US" sz="2600" dirty="0" smtClean="0">
                <a:cs typeface="Arial" panose="020B0604020202020204" pitchFamily="34" charset="0"/>
              </a:rPr>
              <a:t>A (vonzó) információ forrása: </a:t>
            </a:r>
          </a:p>
          <a:p>
            <a:pPr marL="920750" lvl="2" indent="-457200">
              <a:buFont typeface="Arial" panose="020B0604020202020204" pitchFamily="34" charset="0"/>
              <a:buChar char="•"/>
            </a:pPr>
            <a:r>
              <a:rPr lang="hu-HU" altLang="en-US" sz="2400" dirty="0">
                <a:cs typeface="Arial" panose="020B0604020202020204" pitchFamily="34" charset="0"/>
              </a:rPr>
              <a:t>i</a:t>
            </a:r>
            <a:r>
              <a:rPr lang="hu-HU" altLang="en-US" sz="2400" dirty="0" smtClean="0">
                <a:cs typeface="Arial" panose="020B0604020202020204" pitchFamily="34" charset="0"/>
              </a:rPr>
              <a:t>nternet</a:t>
            </a:r>
          </a:p>
          <a:p>
            <a:pPr marL="92075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en-US" sz="2400" dirty="0" smtClean="0">
                <a:cs typeface="Arial" panose="020B0604020202020204" pitchFamily="34" charset="0"/>
              </a:rPr>
              <a:t>barátok </a:t>
            </a:r>
            <a:endParaRPr lang="hu-HU" altLang="en-US" sz="2400" b="1" dirty="0">
              <a:cs typeface="Arial" panose="020B0604020202020204" pitchFamily="34" charset="0"/>
            </a:endParaRPr>
          </a:p>
          <a:p>
            <a:pPr marL="6350" lvl="1"/>
            <a:r>
              <a:rPr lang="hu-HU" altLang="en-US" sz="2600" dirty="0" smtClean="0">
                <a:cs typeface="Arial" panose="020B0604020202020204" pitchFamily="34" charset="0"/>
              </a:rPr>
              <a:t>Hogyan értékelnek? </a:t>
            </a:r>
            <a:r>
              <a:rPr lang="hu-HU" altLang="en-US" sz="2400" dirty="0">
                <a:cs typeface="Arial" panose="020B0604020202020204" pitchFamily="34" charset="0"/>
              </a:rPr>
              <a:t>(5-ös </a:t>
            </a:r>
            <a:r>
              <a:rPr lang="hu-HU" altLang="en-US" sz="2400" dirty="0" smtClean="0">
                <a:cs typeface="Arial" panose="020B0604020202020204" pitchFamily="34" charset="0"/>
              </a:rPr>
              <a:t>skálán</a:t>
            </a:r>
            <a:r>
              <a:rPr lang="hu-HU" altLang="en-US" sz="2400" dirty="0">
                <a:cs typeface="Arial" panose="020B0604020202020204" pitchFamily="34" charset="0"/>
              </a:rPr>
              <a:t>)</a:t>
            </a:r>
            <a:endParaRPr lang="hu-HU" altLang="en-US" sz="2400" b="1" dirty="0" smtClean="0">
              <a:cs typeface="Arial" panose="020B0604020202020204" pitchFamily="34" charset="0"/>
            </a:endParaRPr>
          </a:p>
          <a:p>
            <a:pPr marL="806450" lvl="2" indent="-342900">
              <a:buFont typeface="Arial" panose="020B0604020202020204" pitchFamily="34" charset="0"/>
              <a:buChar char="•"/>
            </a:pPr>
            <a:r>
              <a:rPr lang="hu-HU" altLang="en-US" sz="2400" dirty="0">
                <a:cs typeface="Arial" panose="020B0604020202020204" pitchFamily="34" charset="0"/>
              </a:rPr>
              <a:t>o</a:t>
            </a:r>
            <a:r>
              <a:rPr lang="hu-HU" altLang="en-US" sz="2400" dirty="0" smtClean="0">
                <a:cs typeface="Arial" panose="020B0604020202020204" pitchFamily="34" charset="0"/>
              </a:rPr>
              <a:t>ktatás színvonala – 3,66</a:t>
            </a:r>
          </a:p>
          <a:p>
            <a:pPr marL="806450" lvl="2" indent="-342900">
              <a:buFont typeface="Arial" panose="020B0604020202020204" pitchFamily="34" charset="0"/>
              <a:buChar char="•"/>
            </a:pPr>
            <a:r>
              <a:rPr lang="hu-HU" altLang="en-US" sz="2400" dirty="0" smtClean="0">
                <a:cs typeface="Arial" panose="020B0604020202020204" pitchFamily="34" charset="0"/>
              </a:rPr>
              <a:t>infrastruktúra színvonala – 3,74</a:t>
            </a:r>
          </a:p>
          <a:p>
            <a:pPr marL="80645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en-US" sz="2400" dirty="0">
                <a:cs typeface="Arial" panose="020B0604020202020204" pitchFamily="34" charset="0"/>
              </a:rPr>
              <a:t>s</a:t>
            </a:r>
            <a:r>
              <a:rPr lang="hu-HU" altLang="en-US" sz="2400" dirty="0" smtClean="0">
                <a:cs typeface="Arial" panose="020B0604020202020204" pitchFamily="34" charset="0"/>
              </a:rPr>
              <a:t>egítőkészség – 3,89</a:t>
            </a:r>
            <a:endParaRPr lang="hu-HU" altLang="en-US" sz="2400" b="1" dirty="0" smtClean="0">
              <a:cs typeface="Arial" panose="020B0604020202020204" pitchFamily="34" charset="0"/>
            </a:endParaRPr>
          </a:p>
          <a:p>
            <a:pPr marL="0" lvl="2">
              <a:spcAft>
                <a:spcPts val="600"/>
              </a:spcAft>
            </a:pPr>
            <a:r>
              <a:rPr lang="hu-HU" altLang="en-US" sz="2000" dirty="0" smtClean="0">
                <a:cs typeface="Arial" panose="020B0604020202020204" pitchFamily="34" charset="0"/>
              </a:rPr>
              <a:t>(Megrendelő: TEMPUS, 2016)</a:t>
            </a:r>
            <a:r>
              <a:rPr lang="hu-HU" altLang="en-US" sz="2800" b="1" dirty="0" smtClean="0">
                <a:cs typeface="Arial" panose="020B0604020202020204" pitchFamily="34" charset="0"/>
              </a:rPr>
              <a:t> </a:t>
            </a:r>
            <a:endParaRPr lang="hu-HU" altLang="en-US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064896" cy="576064"/>
          </a:xfrm>
        </p:spPr>
        <p:txBody>
          <a:bodyPr anchor="t">
            <a:normAutofit fontScale="90000"/>
          </a:bodyPr>
          <a:lstStyle/>
          <a:p>
            <a:r>
              <a:rPr lang="hu-HU" sz="3600" b="1" dirty="0" smtClean="0"/>
              <a:t>Hallgatók, oktatók</a:t>
            </a:r>
            <a:r>
              <a:rPr lang="en-US" sz="3600" b="1" dirty="0" smtClean="0"/>
              <a:t>, </a:t>
            </a:r>
            <a:r>
              <a:rPr lang="hu-HU" sz="3600" b="1" dirty="0" smtClean="0"/>
              <a:t>publikációk</a:t>
            </a:r>
            <a:r>
              <a:rPr lang="en-US" sz="3600" b="1" dirty="0" smtClean="0"/>
              <a:t>, </a:t>
            </a:r>
            <a:r>
              <a:rPr lang="hu-HU" sz="3600" b="1" dirty="0" smtClean="0"/>
              <a:t>források</a:t>
            </a:r>
            <a:r>
              <a:rPr lang="en-US" sz="36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37225"/>
              </p:ext>
            </p:extLst>
          </p:nvPr>
        </p:nvGraphicFramePr>
        <p:xfrm>
          <a:off x="683568" y="1484784"/>
          <a:ext cx="8008773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553"/>
                <a:gridCol w="1052793"/>
                <a:gridCol w="960239"/>
                <a:gridCol w="740425"/>
                <a:gridCol w="740425"/>
                <a:gridCol w="740425"/>
                <a:gridCol w="1063900"/>
                <a:gridCol w="1168013"/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24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Egyetem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noProof="0" dirty="0" err="1" smtClean="0">
                          <a:effectLst/>
                        </a:rPr>
                        <a:t>Hallg</a:t>
                      </a:r>
                      <a:r>
                        <a:rPr lang="hu-HU" sz="2400" u="none" strike="noStrike" noProof="0" dirty="0" smtClean="0">
                          <a:effectLst/>
                        </a:rPr>
                        <a:t>. / 1000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noProof="0" dirty="0" smtClean="0">
                          <a:effectLst/>
                        </a:rPr>
                        <a:t>Oktató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noProof="0" dirty="0" smtClean="0">
                          <a:effectLst/>
                        </a:rPr>
                        <a:t>Prof.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noProof="0" dirty="0" smtClean="0">
                          <a:effectLst/>
                        </a:rPr>
                        <a:t>PhD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noProof="0" dirty="0" smtClean="0">
                          <a:effectLst/>
                        </a:rPr>
                        <a:t>Publ.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Budget</a:t>
                      </a:r>
                      <a:r>
                        <a:rPr lang="hu-HU" sz="24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M€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noProof="0" dirty="0" smtClean="0">
                          <a:effectLst/>
                        </a:rPr>
                        <a:t>QS </a:t>
                      </a:r>
                      <a:r>
                        <a:rPr lang="hu-HU" sz="2400" u="none" strike="noStrike" noProof="0" dirty="0" smtClean="0">
                          <a:effectLst/>
                        </a:rPr>
                        <a:t>hely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Stanford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560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charset="0"/>
                        </a:rPr>
                        <a:t>~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2400" u="none" strike="noStrike" dirty="0">
                          <a:effectLst/>
                        </a:rPr>
                        <a:t>Amsterdam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478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8900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charset="0"/>
                        </a:rPr>
                        <a:t>~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2400" u="none" strike="noStrike" dirty="0">
                          <a:effectLst/>
                        </a:rPr>
                        <a:t>Utrecht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550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550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8000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charset="0"/>
                        </a:rPr>
                        <a:t>~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2400" u="none" strike="noStrike" dirty="0">
                          <a:effectLst/>
                        </a:rPr>
                        <a:t>Leiden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6500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417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5700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alt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charset="0"/>
                        </a:rPr>
                        <a:t>~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67">
                <a:tc>
                  <a:txBody>
                    <a:bodyPr/>
                    <a:lstStyle/>
                    <a:p>
                      <a:pPr algn="l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2400" u="none" strike="noStrike" dirty="0" smtClean="0">
                          <a:effectLst/>
                        </a:rPr>
                        <a:t>Wien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Tech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2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ELTE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4000</a:t>
                      </a:r>
                      <a:endParaRPr lang="hu-H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6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979712" y="404664"/>
            <a:ext cx="5184576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Helyzet- és jövőkép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1814" y="1226369"/>
            <a:ext cx="864267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600" dirty="0"/>
              <a:t>A </a:t>
            </a:r>
            <a:r>
              <a:rPr lang="hu-HU" sz="2600" dirty="0" smtClean="0"/>
              <a:t>magyar felsőoktatás ellátja feladatát, teljesíti hivatását – elég változatos skálán. A tudomány fejlődése, a termelés és a </a:t>
            </a:r>
            <a:r>
              <a:rPr lang="hu-HU" sz="2600" dirty="0" err="1" smtClean="0"/>
              <a:t>szol-gáltatás</a:t>
            </a:r>
            <a:r>
              <a:rPr lang="hu-HU" sz="2600" dirty="0" smtClean="0"/>
              <a:t> modernizálódása, a kultúra terjedése, a változó társa-dalmi körülmények, szabályozási, anyagi feltételek gyakran jelentős változásokat igényelnek, olykor kényszerítenek ki, ezekre néha lassan reagál.</a:t>
            </a:r>
          </a:p>
          <a:p>
            <a:pPr algn="just">
              <a:spcAft>
                <a:spcPts val="600"/>
              </a:spcAft>
            </a:pPr>
            <a:r>
              <a:rPr lang="hu-HU" sz="2600" dirty="0" smtClean="0"/>
              <a:t>Számos tekintetben – olykor aktív – részesei vagyunk a </a:t>
            </a:r>
            <a:r>
              <a:rPr lang="hu-HU" sz="2600" dirty="0" err="1" smtClean="0"/>
              <a:t>globali-zálódó</a:t>
            </a:r>
            <a:r>
              <a:rPr lang="hu-HU" sz="2600" dirty="0" smtClean="0"/>
              <a:t> nemzetközi felsőoktatásnak, a </a:t>
            </a:r>
            <a:r>
              <a:rPr lang="hu-HU" sz="2600" i="1" dirty="0" smtClean="0"/>
              <a:t>European </a:t>
            </a:r>
            <a:r>
              <a:rPr lang="hu-HU" sz="2600" i="1" dirty="0" err="1" smtClean="0"/>
              <a:t>Higher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Educa-tion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Area</a:t>
            </a:r>
            <a:r>
              <a:rPr lang="hu-HU" sz="2600" dirty="0" err="1" smtClean="0"/>
              <a:t>-nak</a:t>
            </a:r>
            <a:r>
              <a:rPr lang="hu-HU" sz="2600" dirty="0" smtClean="0"/>
              <a:t>, nyitottak voltunk, vagyunk és leszünk. </a:t>
            </a:r>
          </a:p>
          <a:p>
            <a:pPr algn="just">
              <a:spcAft>
                <a:spcPts val="600"/>
              </a:spcAft>
            </a:pPr>
            <a:r>
              <a:rPr lang="hu-HU" sz="2600" dirty="0" smtClean="0"/>
              <a:t>És jó esetben – ha nem is mindig – felelősen autonómok is.</a:t>
            </a:r>
          </a:p>
          <a:p>
            <a:pPr algn="just">
              <a:spcAft>
                <a:spcPts val="600"/>
              </a:spcAft>
            </a:pPr>
            <a:r>
              <a:rPr lang="hu-HU" sz="2600" dirty="0" smtClean="0"/>
              <a:t>A mindenkori helyzet, a folyamatos változások, a trendek, sőt még az objektív tények megítélése sem egyszerű és nem is egyértelmű (mifelénk) – mint a következő idézetek mutatják:</a:t>
            </a:r>
          </a:p>
        </p:txBody>
      </p:sp>
    </p:spTree>
    <p:extLst>
      <p:ext uri="{BB962C8B-B14F-4D97-AF65-F5344CB8AC3E}">
        <p14:creationId xmlns:p14="http://schemas.microsoft.com/office/powerpoint/2010/main" val="4637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1814" y="620688"/>
            <a:ext cx="864267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2016 értékelése pro és kontra:</a:t>
            </a:r>
          </a:p>
          <a:p>
            <a:pPr algn="ctr">
              <a:spcAft>
                <a:spcPts val="1200"/>
              </a:spcAft>
            </a:pPr>
            <a:r>
              <a:rPr lang="hu-HU" sz="2600" b="1" dirty="0" smtClean="0"/>
              <a:t> Pro: 10 kiemelt eredmény </a:t>
            </a:r>
            <a:r>
              <a:rPr lang="hu-HU" sz="2600" b="1" dirty="0"/>
              <a:t>2016-ból </a:t>
            </a:r>
            <a:r>
              <a:rPr lang="hu-HU" sz="2600" b="1" dirty="0" smtClean="0"/>
              <a:t>– </a:t>
            </a:r>
            <a:r>
              <a:rPr lang="hu-HU" sz="2600" b="1" dirty="0" err="1" smtClean="0"/>
              <a:t>Maruzsa</a:t>
            </a:r>
            <a:r>
              <a:rPr lang="hu-HU" sz="2600" b="1" dirty="0" smtClean="0"/>
              <a:t> Zoltán </a:t>
            </a:r>
            <a:endParaRPr lang="hu-HU" sz="2600" dirty="0" smtClean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Tartozás állomány jelentősen csökkent, pénzkészlet nőtt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15 PPP projekt kiváltása (35 még van) </a:t>
            </a:r>
            <a:r>
              <a:rPr lang="hu-HU" sz="2600" dirty="0" smtClean="0">
                <a:solidFill>
                  <a:srgbClr val="C00000"/>
                </a:solidFill>
              </a:rPr>
              <a:t>●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Bérrendezés kezdődött a felsőoktatásban: 15 + 5 + 5% </a:t>
            </a:r>
            <a:r>
              <a:rPr lang="hu-HU" sz="1600" dirty="0" smtClean="0">
                <a:solidFill>
                  <a:srgbClr val="C00000"/>
                </a:solidFill>
              </a:rPr>
              <a:t>●</a:t>
            </a:r>
            <a:endParaRPr lang="hu-HU" sz="2600" dirty="0" smtClean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Átalakítások az intézményrendszerben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képzési szerkezet megújulása (új </a:t>
            </a:r>
            <a:r>
              <a:rPr lang="hu-HU" sz="2600" dirty="0" err="1" smtClean="0"/>
              <a:t>kkk-k</a:t>
            </a:r>
            <a:r>
              <a:rPr lang="hu-HU" sz="2600" dirty="0" smtClean="0"/>
              <a:t>, kevesebb szak) </a:t>
            </a:r>
            <a:r>
              <a:rPr lang="hu-HU" sz="1600" dirty="0">
                <a:solidFill>
                  <a:srgbClr val="C00000"/>
                </a:solidFill>
              </a:rPr>
              <a:t>●</a:t>
            </a:r>
            <a:r>
              <a:rPr lang="hu-HU" sz="2600" dirty="0" smtClean="0"/>
              <a:t> </a:t>
            </a:r>
            <a:endParaRPr lang="hu-HU" sz="2600" dirty="0" smtClean="0">
              <a:solidFill>
                <a:srgbClr val="C00000"/>
              </a:solidFill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Intézményfejlesztési tervek elkészítése</a:t>
            </a: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1600" dirty="0">
                <a:solidFill>
                  <a:srgbClr val="C00000"/>
                </a:solidFill>
              </a:rPr>
              <a:t>●</a:t>
            </a:r>
            <a:endParaRPr lang="hu-HU" sz="2600" dirty="0" smtClean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Duális képzés bevezetése </a:t>
            </a:r>
            <a:r>
              <a:rPr lang="hu-HU" sz="1600" dirty="0" smtClean="0">
                <a:solidFill>
                  <a:srgbClr val="C00000"/>
                </a:solidFill>
              </a:rPr>
              <a:t>●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</a:t>
            </a:r>
            <a:endParaRPr lang="hu-HU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Doktori képzés új rendszere: 2+</a:t>
            </a:r>
            <a:r>
              <a:rPr lang="hu-HU" sz="2600" dirty="0" err="1" smtClean="0"/>
              <a:t>2</a:t>
            </a:r>
            <a:r>
              <a:rPr lang="hu-HU" sz="2600" dirty="0" smtClean="0"/>
              <a:t> év, 100/140 ezer Ft </a:t>
            </a:r>
            <a:r>
              <a:rPr lang="hu-HU" sz="2600" dirty="0" err="1" smtClean="0"/>
              <a:t>ödíj</a:t>
            </a: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●</a:t>
            </a:r>
            <a:r>
              <a:rPr lang="hu-HU" sz="2600" dirty="0">
                <a:solidFill>
                  <a:srgbClr val="C00000"/>
                </a:solidFill>
              </a:rPr>
              <a:t> </a:t>
            </a:r>
            <a:endParaRPr lang="hu-HU" sz="2600" dirty="0" smtClean="0"/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Közösségi felsőoktatási központok szervezése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Külhoni magyar nyelvű oktatás támogatása </a:t>
            </a:r>
            <a:r>
              <a:rPr lang="hu-HU" sz="2800" dirty="0" smtClean="0">
                <a:solidFill>
                  <a:srgbClr val="C00000"/>
                </a:solidFill>
                <a:sym typeface="Wingdings 2"/>
              </a:rPr>
              <a:t>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hu-HU" sz="2600" dirty="0" smtClean="0"/>
              <a:t>11.?   7 főiskola </a:t>
            </a:r>
            <a:r>
              <a:rPr lang="hu-HU" sz="2600" dirty="0" err="1" smtClean="0"/>
              <a:t>átcimkézése</a:t>
            </a:r>
            <a:r>
              <a:rPr lang="hu-HU" sz="2600" dirty="0" smtClean="0"/>
              <a:t> </a:t>
            </a:r>
            <a:r>
              <a:rPr lang="hu-HU" sz="2600" dirty="0" err="1" smtClean="0"/>
              <a:t>alkalm</a:t>
            </a:r>
            <a:r>
              <a:rPr lang="hu-HU" sz="2600" dirty="0" smtClean="0"/>
              <a:t>. </a:t>
            </a:r>
            <a:r>
              <a:rPr lang="hu-HU" sz="2600" dirty="0" err="1" smtClean="0"/>
              <a:t>tud-ok</a:t>
            </a:r>
            <a:r>
              <a:rPr lang="hu-HU" sz="2600" dirty="0" smtClean="0"/>
              <a:t> egyetemévé </a:t>
            </a:r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●</a:t>
            </a:r>
            <a:endParaRPr lang="hu-HU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9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1814" y="548680"/>
            <a:ext cx="864267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600" b="1" dirty="0" smtClean="0"/>
              <a:t>Kontra: 2016 értékelése – </a:t>
            </a:r>
            <a:r>
              <a:rPr lang="hu-HU" sz="2600" b="1" dirty="0" err="1" smtClean="0"/>
              <a:t>Corvinus</a:t>
            </a:r>
            <a:r>
              <a:rPr lang="hu-HU" sz="2600" b="1" dirty="0" smtClean="0"/>
              <a:t> FNKK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dirty="0"/>
              <a:t>felsőoktatás minősége, a képzési és a kutatási </a:t>
            </a:r>
            <a:r>
              <a:rPr lang="hu-HU" sz="2600" dirty="0" smtClean="0"/>
              <a:t>alap-tevékenység fejlesztése </a:t>
            </a:r>
            <a:r>
              <a:rPr lang="hu-HU" sz="2600" dirty="0"/>
              <a:t>„nem került fókuszba</a:t>
            </a:r>
            <a:r>
              <a:rPr lang="hu-HU" sz="2600" dirty="0" smtClean="0"/>
              <a:t>”.</a:t>
            </a:r>
            <a:endParaRPr lang="hu-HU" sz="26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/>
              <a:t>Nem történt meg a finanszírozási rendszer teljesítményelvű </a:t>
            </a:r>
            <a:r>
              <a:rPr lang="hu-HU" sz="2600" dirty="0" smtClean="0"/>
              <a:t>átalakítása.</a:t>
            </a:r>
            <a:endParaRPr lang="hu-HU" sz="26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/>
              <a:t>Nem változtak érdemben az intézmények működési </a:t>
            </a:r>
            <a:r>
              <a:rPr lang="hu-HU" sz="2600" dirty="0" smtClean="0"/>
              <a:t>hatékonyságát befolyásoló </a:t>
            </a:r>
            <a:r>
              <a:rPr lang="hu-HU" sz="2600" dirty="0"/>
              <a:t>államháztartási </a:t>
            </a:r>
            <a:r>
              <a:rPr lang="hu-HU" sz="2600" dirty="0" smtClean="0"/>
              <a:t>kötöttségek.</a:t>
            </a:r>
            <a:endParaRPr lang="hu-HU" sz="26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/>
              <a:t>Nem változott az alaptevékenységet végzők </a:t>
            </a:r>
            <a:r>
              <a:rPr lang="hu-HU" sz="2600" dirty="0" smtClean="0"/>
              <a:t>teljesítmény-ösztönzési rendszere</a:t>
            </a:r>
            <a:r>
              <a:rPr lang="hu-HU" sz="2600" dirty="0"/>
              <a:t>. </a:t>
            </a:r>
            <a:endParaRPr lang="hu-HU" sz="26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dirty="0"/>
              <a:t>felsőoktatás munkaerővonzó képessége csökkent.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/>
              <a:t>A felsőoktatásra hatással, befolyással lévő </a:t>
            </a:r>
            <a:r>
              <a:rPr lang="hu-HU" sz="2600" dirty="0" smtClean="0"/>
              <a:t>erőforrás-központok száma nőtt</a:t>
            </a:r>
            <a:r>
              <a:rPr lang="hu-HU" sz="2600" dirty="0"/>
              <a:t>, önálló döntési/fejlesztési 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centrumok </a:t>
            </a:r>
            <a:r>
              <a:rPr lang="hu-HU" sz="2600" dirty="0"/>
              <a:t>alakultak ki.</a:t>
            </a:r>
            <a:endParaRPr lang="hu-HU" sz="2600" b="1" dirty="0"/>
          </a:p>
        </p:txBody>
      </p:sp>
    </p:spTree>
    <p:extLst>
      <p:ext uri="{BB962C8B-B14F-4D97-AF65-F5344CB8AC3E}">
        <p14:creationId xmlns:p14="http://schemas.microsoft.com/office/powerpoint/2010/main" val="40206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08257"/>
            <a:ext cx="8712968" cy="54784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hu-HU" sz="2800" b="1" dirty="0" smtClean="0"/>
              <a:t>EMMI/kormány – Stratégia 2014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hu-HU" sz="2600" dirty="0" smtClean="0"/>
              <a:t>          „</a:t>
            </a:r>
            <a:r>
              <a:rPr lang="hu-HU" sz="2600" dirty="0"/>
              <a:t>Negyed évszázad után, 2014-re elérkeztünk oda, hogy a magyar felsőoktatás nemzetgazdaságunk egyik </a:t>
            </a:r>
            <a:r>
              <a:rPr lang="hu-HU" sz="2600" b="1" dirty="0" smtClean="0"/>
              <a:t>legsikeresebb</a:t>
            </a:r>
            <a:r>
              <a:rPr lang="hu-HU" sz="2600" b="1" dirty="0"/>
              <a:t>, </a:t>
            </a:r>
            <a:r>
              <a:rPr lang="hu-HU" sz="2600" b="1" dirty="0" smtClean="0"/>
              <a:t>legversenyképesebb</a:t>
            </a:r>
            <a:r>
              <a:rPr lang="hu-HU" sz="2600" dirty="0" smtClean="0"/>
              <a:t> </a:t>
            </a:r>
            <a:r>
              <a:rPr lang="hu-HU" sz="2600" dirty="0"/>
              <a:t>ágazata, és minden lehetőség adott arra, hogy létrehozzuk Közép-Európa legjobb </a:t>
            </a:r>
            <a:r>
              <a:rPr lang="hu-HU" sz="2600" dirty="0" smtClean="0"/>
              <a:t>felsőoktatási rend-szerét</a:t>
            </a:r>
            <a:r>
              <a:rPr lang="hu-HU" sz="2600" dirty="0"/>
              <a:t>. A </a:t>
            </a:r>
            <a:r>
              <a:rPr lang="hu-HU" sz="2600" b="1" dirty="0" smtClean="0"/>
              <a:t>reformok megtörténtek</a:t>
            </a:r>
            <a:r>
              <a:rPr lang="hu-HU" sz="2600" dirty="0" smtClean="0"/>
              <a:t>, </a:t>
            </a:r>
            <a:r>
              <a:rPr lang="hu-HU" sz="2600" dirty="0"/>
              <a:t>most fokozatváltásra van szükség. A hazai </a:t>
            </a:r>
            <a:r>
              <a:rPr lang="hu-HU" sz="2600" dirty="0" smtClean="0"/>
              <a:t>felsőoktatásnak </a:t>
            </a:r>
            <a:r>
              <a:rPr lang="hu-HU" sz="2600" dirty="0"/>
              <a:t>fel kell vennie a globális világ által megkívánt tempót, </a:t>
            </a:r>
            <a:r>
              <a:rPr lang="hu-HU" sz="2600" dirty="0" smtClean="0"/>
              <a:t>mégpedig úgy</a:t>
            </a:r>
            <a:r>
              <a:rPr lang="hu-HU" sz="2600" dirty="0"/>
              <a:t>, hogy a rendszerben lévő lehetőségek maximális kiaknázásával, az értékmegőrzés és értékteremtés szem előtt tartásával, az erőforrások hatékony felhasználása mellett egy magasabb minőséget nyújtó, teljesítményelvű és a gazdasági szereplők igényeit is kiszolgáló rendszer jöjjön létre</a:t>
            </a:r>
            <a:r>
              <a:rPr lang="hu-HU" sz="2600" dirty="0" smtClean="0"/>
              <a:t>.”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4329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08257"/>
            <a:ext cx="8712968" cy="54784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hu-HU" sz="2800" b="1" dirty="0" smtClean="0"/>
              <a:t>EMMI/kormány – Stratégia 2016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hu-HU" sz="2600" dirty="0" smtClean="0"/>
              <a:t>        „Paradox </a:t>
            </a:r>
            <a:r>
              <a:rPr lang="hu-HU" sz="2600" dirty="0"/>
              <a:t>módon az átalakulás olyan módon zajlott le, hogy </a:t>
            </a:r>
            <a:r>
              <a:rPr lang="hu-HU" sz="2600" dirty="0" smtClean="0"/>
              <a:t>annak </a:t>
            </a:r>
            <a:r>
              <a:rPr lang="hu-HU" sz="2600" dirty="0"/>
              <a:t>végpontján egy legtöbb elemében </a:t>
            </a:r>
            <a:r>
              <a:rPr lang="hu-HU" sz="2600" b="1" dirty="0"/>
              <a:t>alacsony </a:t>
            </a:r>
            <a:r>
              <a:rPr lang="hu-HU" sz="2600" b="1" dirty="0" err="1" smtClean="0"/>
              <a:t>hatékony-sággal</a:t>
            </a:r>
            <a:r>
              <a:rPr lang="hu-HU" sz="2600" b="1" dirty="0" smtClean="0"/>
              <a:t> </a:t>
            </a:r>
            <a:r>
              <a:rPr lang="hu-HU" sz="2600" dirty="0"/>
              <a:t>működő felsőoktatási rendszer képe rajzolódik ki. Elég, ha a bolognai rendszer kritika nélküli </a:t>
            </a:r>
            <a:r>
              <a:rPr lang="hu-HU" sz="2600" dirty="0" smtClean="0"/>
              <a:t>implementációjára</a:t>
            </a:r>
            <a:r>
              <a:rPr lang="hu-HU" sz="2600" dirty="0"/>
              <a:t>, a tömegképzés érdemi kontroll nélküli </a:t>
            </a:r>
            <a:r>
              <a:rPr lang="hu-HU" sz="2600" dirty="0" smtClean="0"/>
              <a:t>támogatására</a:t>
            </a:r>
            <a:r>
              <a:rPr lang="hu-HU" sz="2600" dirty="0"/>
              <a:t>, a </a:t>
            </a:r>
            <a:r>
              <a:rPr lang="hu-HU" sz="2600" dirty="0" smtClean="0"/>
              <a:t>munka-erőpiac </a:t>
            </a:r>
            <a:r>
              <a:rPr lang="hu-HU" sz="2600" dirty="0"/>
              <a:t>igényeitől való eltávolodásra, a </a:t>
            </a:r>
            <a:r>
              <a:rPr lang="hu-HU" sz="2600" dirty="0" smtClean="0"/>
              <a:t>felsőoktatási </a:t>
            </a:r>
            <a:r>
              <a:rPr lang="hu-HU" sz="2600" dirty="0" err="1" smtClean="0"/>
              <a:t>autonó-mia</a:t>
            </a:r>
            <a:r>
              <a:rPr lang="hu-HU" sz="2600" dirty="0" smtClean="0"/>
              <a:t> </a:t>
            </a:r>
            <a:r>
              <a:rPr lang="hu-HU" sz="2600" dirty="0"/>
              <a:t>hibás értelmezésére, vagy az </a:t>
            </a:r>
            <a:r>
              <a:rPr lang="hu-HU" sz="2600" dirty="0" smtClean="0"/>
              <a:t>intézményi </a:t>
            </a:r>
            <a:r>
              <a:rPr lang="hu-HU" sz="2600" dirty="0"/>
              <a:t>integráció és a </a:t>
            </a:r>
            <a:r>
              <a:rPr lang="hu-HU" sz="2600" dirty="0" smtClean="0"/>
              <a:t>képzési </a:t>
            </a:r>
            <a:r>
              <a:rPr lang="hu-HU" sz="2600" dirty="0"/>
              <a:t>szerkezet átgondolatlan </a:t>
            </a:r>
            <a:r>
              <a:rPr lang="hu-HU" sz="2600" dirty="0" smtClean="0"/>
              <a:t>kialakítására </a:t>
            </a:r>
            <a:r>
              <a:rPr lang="hu-HU" sz="2600" dirty="0"/>
              <a:t>gondolunk. A valódi </a:t>
            </a:r>
            <a:r>
              <a:rPr lang="hu-HU" sz="2600" dirty="0" smtClean="0"/>
              <a:t>jövőkép </a:t>
            </a:r>
            <a:r>
              <a:rPr lang="hu-HU" sz="2600" dirty="0"/>
              <a:t>nélküli, az intézményi működés részleteiben elvesző, vagy pusztán újabb és újabb formális reformokra építő </a:t>
            </a:r>
            <a:r>
              <a:rPr lang="hu-HU" sz="2600" b="1" dirty="0"/>
              <a:t>oktatáspolitikák tévútra </a:t>
            </a:r>
            <a:r>
              <a:rPr lang="hu-HU" sz="2600" dirty="0" smtClean="0"/>
              <a:t>vezették </a:t>
            </a:r>
            <a:r>
              <a:rPr lang="hu-HU" sz="2600" dirty="0"/>
              <a:t>a hallgatókat és az intézményeket egyaránt</a:t>
            </a:r>
            <a:r>
              <a:rPr lang="hu-HU" sz="2600" dirty="0" smtClean="0"/>
              <a:t>.”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7947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08257"/>
            <a:ext cx="8712968" cy="63555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hu-HU" sz="2800" b="1" dirty="0"/>
              <a:t>Professzorok Batthyány Köre – 2017. január 12.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hu-HU" sz="2600" dirty="0" smtClean="0"/>
              <a:t>          Az </a:t>
            </a:r>
            <a:r>
              <a:rPr lang="hu-HU" sz="2600" dirty="0"/>
              <a:t>emberi minőséget javító kiadások növelése helyett </a:t>
            </a:r>
            <a:r>
              <a:rPr lang="hu-HU" sz="2600" b="1" dirty="0" smtClean="0"/>
              <a:t>csökkentettük</a:t>
            </a:r>
            <a:r>
              <a:rPr lang="hu-HU" sz="2600" dirty="0" smtClean="0"/>
              <a:t> </a:t>
            </a:r>
            <a:r>
              <a:rPr lang="hu-HU" sz="2600" dirty="0"/>
              <a:t>ezeket. Így az egészségügyre, a közoktatásra, a </a:t>
            </a:r>
            <a:r>
              <a:rPr lang="hu-HU" sz="2600" b="1" dirty="0" smtClean="0"/>
              <a:t>felsőoktatásra</a:t>
            </a:r>
            <a:r>
              <a:rPr lang="hu-HU" sz="2600" dirty="0"/>
              <a:t>, a kutatásra és fejlesztésre fordított kiadásaink a rendszerváltás óta és ma is elmaradnak a hasonló </a:t>
            </a:r>
            <a:r>
              <a:rPr lang="hu-HU" sz="2600" dirty="0" smtClean="0"/>
              <a:t>országokéhoz </a:t>
            </a:r>
            <a:r>
              <a:rPr lang="hu-HU" sz="2600" dirty="0"/>
              <a:t>képest, sőt, az egészségügyi és az oktatási kiadások még a nemzeti össztermékhez képest is csökkentek.</a:t>
            </a:r>
          </a:p>
          <a:p>
            <a:pPr algn="just">
              <a:spcBef>
                <a:spcPct val="0"/>
              </a:spcBef>
            </a:pPr>
            <a:r>
              <a:rPr lang="hu-HU" sz="2600" dirty="0"/>
              <a:t>A versenyképességet rontja az iskolarendszer, a </a:t>
            </a:r>
            <a:r>
              <a:rPr lang="hu-HU" sz="2600" b="1" dirty="0"/>
              <a:t>felsőoktatás</a:t>
            </a:r>
            <a:r>
              <a:rPr lang="hu-HU" sz="2600" dirty="0"/>
              <a:t> és a szakoktatás </a:t>
            </a:r>
            <a:r>
              <a:rPr lang="hu-HU" sz="2600" b="1" dirty="0"/>
              <a:t>hanyatlása</a:t>
            </a:r>
            <a:r>
              <a:rPr lang="hu-HU" sz="2600" dirty="0"/>
              <a:t>, </a:t>
            </a:r>
            <a:r>
              <a:rPr lang="hu-HU" sz="2600" dirty="0" smtClean="0"/>
              <a:t>takarékoskodás az egészségügyön.</a:t>
            </a:r>
            <a:endParaRPr lang="hu-HU" sz="2600" dirty="0"/>
          </a:p>
          <a:p>
            <a:pPr algn="just">
              <a:spcBef>
                <a:spcPct val="0"/>
              </a:spcBef>
            </a:pPr>
            <a:r>
              <a:rPr lang="hu-HU" sz="2600" dirty="0"/>
              <a:t>A </a:t>
            </a:r>
            <a:r>
              <a:rPr lang="hu-HU" sz="2600" b="1" dirty="0"/>
              <a:t>felsőoktatásban</a:t>
            </a:r>
            <a:r>
              <a:rPr lang="hu-HU" sz="2600" dirty="0"/>
              <a:t> az előző ciklus viharai óta viszonylagos </a:t>
            </a:r>
            <a:r>
              <a:rPr lang="hu-HU" sz="2600" b="1" dirty="0"/>
              <a:t>nyugalom van</a:t>
            </a:r>
            <a:r>
              <a:rPr lang="hu-HU" sz="2600" dirty="0"/>
              <a:t>. A kancellári rendszer jelentősen növelte ugyan a bürokráciát a felsőoktatási intézményeken belül, </a:t>
            </a:r>
            <a:r>
              <a:rPr lang="hu-HU" sz="2600" dirty="0" smtClean="0"/>
              <a:t>személyi </a:t>
            </a:r>
            <a:r>
              <a:rPr lang="hu-HU" sz="2600" dirty="0"/>
              <a:t>okokra visszavezethető néhány kivételtől eltekintve  jelentősen növelte a bizalmat a fenntartó és az intézmények között, s ez lehetővé teszi az </a:t>
            </a:r>
            <a:r>
              <a:rPr lang="hu-HU" sz="2600" b="1" dirty="0"/>
              <a:t>erősen erodálódott finanszírozás</a:t>
            </a:r>
            <a:r>
              <a:rPr lang="hu-HU" sz="2600" dirty="0"/>
              <a:t> </a:t>
            </a:r>
            <a:r>
              <a:rPr lang="hu-HU" sz="2600" dirty="0" smtClean="0"/>
              <a:t>javítását.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5021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533573"/>
            <a:ext cx="8640960" cy="58785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altLang="en-US" sz="2800" b="1" dirty="0" err="1"/>
              <a:t>Corvinus</a:t>
            </a:r>
            <a:r>
              <a:rPr lang="hu-HU" altLang="en-US" sz="2800" b="1" dirty="0"/>
              <a:t> </a:t>
            </a:r>
            <a:r>
              <a:rPr lang="hu-HU" altLang="en-US" sz="2800" b="1" dirty="0" smtClean="0"/>
              <a:t>FNKK: </a:t>
            </a:r>
            <a:r>
              <a:rPr lang="hu-HU" altLang="en-US" sz="2800" b="1" dirty="0"/>
              <a:t>Helyzetértékelés </a:t>
            </a:r>
            <a:r>
              <a:rPr lang="hu-HU" altLang="en-US" sz="2800" b="1" dirty="0" smtClean="0"/>
              <a:t>2016-ról</a:t>
            </a:r>
            <a:r>
              <a:rPr lang="hu-HU" altLang="en-US" sz="2800" dirty="0" smtClean="0"/>
              <a:t>  </a:t>
            </a:r>
          </a:p>
          <a:p>
            <a:pPr algn="just"/>
            <a:r>
              <a:rPr lang="hu-HU" sz="2600" dirty="0" smtClean="0"/>
              <a:t>      2015/16 felsőoktatás-politikáját </a:t>
            </a:r>
            <a:r>
              <a:rPr lang="hu-HU" sz="2600" dirty="0"/>
              <a:t>alapvetően az intézmények </a:t>
            </a:r>
            <a:r>
              <a:rPr lang="hu-HU" sz="2600" b="1" dirty="0"/>
              <a:t>irányítására, kontrolljára</a:t>
            </a:r>
            <a:r>
              <a:rPr lang="hu-HU" sz="2600" dirty="0"/>
              <a:t> vonatkozó célok és </a:t>
            </a:r>
            <a:r>
              <a:rPr lang="hu-HU" sz="2600" b="1" dirty="0"/>
              <a:t>beavatkozások</a:t>
            </a:r>
            <a:r>
              <a:rPr lang="hu-HU" sz="2600" dirty="0"/>
              <a:t> határozták meg. </a:t>
            </a:r>
            <a:r>
              <a:rPr lang="hu-HU" sz="2600" dirty="0" smtClean="0"/>
              <a:t>A legfontosabb talán, </a:t>
            </a:r>
            <a:r>
              <a:rPr lang="hu-HU" sz="2600" dirty="0"/>
              <a:t>hogy egyelőre </a:t>
            </a:r>
            <a:r>
              <a:rPr lang="hu-HU" sz="2600" b="1" dirty="0" smtClean="0"/>
              <a:t>nem történt érdemi </a:t>
            </a:r>
            <a:r>
              <a:rPr lang="hu-HU" sz="2600" b="1" dirty="0"/>
              <a:t>előrehaladás</a:t>
            </a:r>
            <a:r>
              <a:rPr lang="hu-HU" sz="2600" dirty="0"/>
              <a:t> a felsőoktatás </a:t>
            </a:r>
            <a:r>
              <a:rPr lang="hu-HU" sz="2600" b="1" dirty="0" smtClean="0"/>
              <a:t>alapvető funkció-inak</a:t>
            </a:r>
            <a:r>
              <a:rPr lang="hu-HU" sz="2600" dirty="0" smtClean="0"/>
              <a:t> fejlesztése</a:t>
            </a:r>
            <a:r>
              <a:rPr lang="hu-HU" sz="2600" dirty="0"/>
              <a:t>, </a:t>
            </a:r>
            <a:r>
              <a:rPr lang="hu-HU" sz="2600" dirty="0" smtClean="0"/>
              <a:t>minőségének javítása ügyében. </a:t>
            </a:r>
          </a:p>
          <a:p>
            <a:pPr algn="just"/>
            <a:r>
              <a:rPr lang="hu-HU" sz="2600" dirty="0" smtClean="0"/>
              <a:t>Az irányítást</a:t>
            </a:r>
            <a:r>
              <a:rPr lang="hu-HU" sz="2600" dirty="0"/>
              <a:t>, </a:t>
            </a:r>
            <a:r>
              <a:rPr lang="hu-HU" sz="2600" dirty="0" smtClean="0"/>
              <a:t>kontrollt</a:t>
            </a:r>
            <a:r>
              <a:rPr lang="hu-HU" sz="2600" dirty="0"/>
              <a:t>, </a:t>
            </a:r>
            <a:r>
              <a:rPr lang="hu-HU" sz="2600" dirty="0" smtClean="0"/>
              <a:t>gazdasági konszolidációt</a:t>
            </a:r>
            <a:r>
              <a:rPr lang="hu-HU" sz="2600" dirty="0"/>
              <a:t>, </a:t>
            </a:r>
            <a:r>
              <a:rPr lang="hu-HU" sz="2600" dirty="0" smtClean="0"/>
              <a:t>intézmény-hálózatot érintő beavatkozások fontosak ugyan, de hatás-mechanizmusaikat tekintve messze vannak </a:t>
            </a:r>
            <a:r>
              <a:rPr lang="hu-HU" sz="2600" dirty="0"/>
              <a:t>a </a:t>
            </a:r>
            <a:r>
              <a:rPr lang="hu-HU" sz="2600" dirty="0" smtClean="0"/>
              <a:t>konkrét </a:t>
            </a:r>
            <a:r>
              <a:rPr lang="hu-HU" sz="2600" dirty="0"/>
              <a:t>képzési, kutatási </a:t>
            </a:r>
            <a:r>
              <a:rPr lang="hu-HU" sz="2600" dirty="0" smtClean="0"/>
              <a:t>tevékenységtől</a:t>
            </a:r>
            <a:r>
              <a:rPr lang="hu-HU" sz="2600" dirty="0"/>
              <a:t>, </a:t>
            </a:r>
            <a:r>
              <a:rPr lang="hu-HU" sz="2600" dirty="0" smtClean="0"/>
              <a:t>annak minőségétől</a:t>
            </a:r>
            <a:r>
              <a:rPr lang="hu-HU" sz="2600" dirty="0"/>
              <a:t>. A </a:t>
            </a:r>
            <a:r>
              <a:rPr lang="hu-HU" sz="2600" dirty="0" smtClean="0"/>
              <a:t>fenntartó által </a:t>
            </a:r>
            <a:r>
              <a:rPr lang="hu-HU" sz="2600" dirty="0"/>
              <a:t>a képzések </a:t>
            </a:r>
            <a:r>
              <a:rPr lang="hu-HU" sz="2600" dirty="0" smtClean="0"/>
              <a:t>fejlesztésére </a:t>
            </a:r>
            <a:r>
              <a:rPr lang="hu-HU" sz="2600" dirty="0"/>
              <a:t>2016-ban indított </a:t>
            </a:r>
            <a:r>
              <a:rPr lang="hu-HU" sz="2600" dirty="0" smtClean="0"/>
              <a:t>programok </a:t>
            </a:r>
            <a:r>
              <a:rPr lang="hu-HU" sz="2600" dirty="0" err="1" smtClean="0"/>
              <a:t>intézmé-nyeken</a:t>
            </a:r>
            <a:r>
              <a:rPr lang="hu-HU" sz="2600" dirty="0" smtClean="0"/>
              <a:t> </a:t>
            </a:r>
            <a:r>
              <a:rPr lang="hu-HU" sz="2600" dirty="0"/>
              <a:t>belül és </a:t>
            </a:r>
            <a:r>
              <a:rPr lang="hu-HU" sz="2600" dirty="0" smtClean="0"/>
              <a:t>rendszerszinten önálló</a:t>
            </a:r>
            <a:r>
              <a:rPr lang="hu-HU" sz="2600" dirty="0"/>
              <a:t>, </a:t>
            </a:r>
            <a:r>
              <a:rPr lang="hu-HU" sz="2600" b="1" dirty="0" smtClean="0"/>
              <a:t>elkülönülő </a:t>
            </a:r>
            <a:r>
              <a:rPr lang="hu-HU" sz="2600" b="1" dirty="0"/>
              <a:t>projektek</a:t>
            </a:r>
            <a:r>
              <a:rPr lang="hu-HU" sz="2600" dirty="0"/>
              <a:t> és fennáll az a veszély, hogy </a:t>
            </a:r>
            <a:r>
              <a:rPr lang="hu-HU" sz="2600" dirty="0" smtClean="0"/>
              <a:t>nem </a:t>
            </a:r>
            <a:r>
              <a:rPr lang="hu-HU" sz="2600" dirty="0"/>
              <a:t>képesek </a:t>
            </a:r>
            <a:r>
              <a:rPr lang="hu-HU" sz="2600" dirty="0" smtClean="0"/>
              <a:t>egymást </a:t>
            </a:r>
            <a:r>
              <a:rPr lang="hu-HU" sz="2600" dirty="0"/>
              <a:t>erősítve az </a:t>
            </a:r>
            <a:r>
              <a:rPr lang="hu-HU" sz="2600" dirty="0" smtClean="0"/>
              <a:t>alapvető funkciók minőségének </a:t>
            </a:r>
            <a:r>
              <a:rPr lang="hu-HU" sz="2600" dirty="0"/>
              <a:t>javításához hozzájárulni</a:t>
            </a:r>
            <a:r>
              <a:rPr lang="hu-HU" sz="2600" dirty="0" smtClean="0"/>
              <a:t>.</a:t>
            </a:r>
            <a:endParaRPr lang="hu-HU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9137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483768" y="591071"/>
            <a:ext cx="3528392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Tradíciók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1814" y="1556792"/>
            <a:ext cx="871468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Az </a:t>
            </a:r>
            <a:r>
              <a:rPr lang="hu-HU" sz="2600" u="sng" dirty="0" smtClean="0">
                <a:sym typeface="Wingdings"/>
              </a:rPr>
              <a:t>európai egyetem</a:t>
            </a:r>
            <a:r>
              <a:rPr lang="hu-HU" sz="2600" dirty="0" smtClean="0">
                <a:sym typeface="Wingdings"/>
              </a:rPr>
              <a:t> közel </a:t>
            </a:r>
            <a:r>
              <a:rPr lang="hu-HU" sz="2600" u="sng" dirty="0" smtClean="0">
                <a:sym typeface="Wingdings"/>
              </a:rPr>
              <a:t>ezer éves</a:t>
            </a:r>
            <a:r>
              <a:rPr lang="hu-HU" sz="2600" dirty="0" smtClean="0">
                <a:sym typeface="Wingdings"/>
              </a:rPr>
              <a:t> intézmény:</a:t>
            </a:r>
          </a:p>
          <a:p>
            <a:pPr>
              <a:spcAft>
                <a:spcPts val="600"/>
              </a:spcAft>
            </a:pPr>
            <a:r>
              <a:rPr lang="hu-HU" sz="2600" dirty="0">
                <a:sym typeface="Wingdings"/>
              </a:rPr>
              <a:t>	</a:t>
            </a:r>
            <a:r>
              <a:rPr lang="hu-HU" sz="2600" dirty="0" smtClean="0">
                <a:sym typeface="Wingdings"/>
              </a:rPr>
              <a:t>Bologna (1088), Párizs (</a:t>
            </a:r>
            <a:r>
              <a:rPr lang="hu-HU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~</a:t>
            </a:r>
            <a:r>
              <a:rPr lang="hu-HU" sz="2600" dirty="0" smtClean="0">
                <a:sym typeface="Wingdings"/>
              </a:rPr>
              <a:t>1150), Pádua (1222) </a:t>
            </a:r>
          </a:p>
          <a:p>
            <a:pPr>
              <a:spcAft>
                <a:spcPts val="600"/>
              </a:spcAft>
            </a:pPr>
            <a:r>
              <a:rPr lang="hu-HU" sz="2600" dirty="0">
                <a:sym typeface="Wingdings"/>
              </a:rPr>
              <a:t>	</a:t>
            </a:r>
            <a:r>
              <a:rPr lang="hu-HU" sz="2600" dirty="0" smtClean="0">
                <a:sym typeface="Wingdings"/>
              </a:rPr>
              <a:t>Oxford (1096 előtt), Cambridge (1209)  </a:t>
            </a:r>
          </a:p>
          <a:p>
            <a:pPr>
              <a:spcAft>
                <a:spcPts val="2400"/>
              </a:spcAft>
            </a:pPr>
            <a:r>
              <a:rPr lang="hu-HU" sz="2600" dirty="0">
                <a:sym typeface="Wingdings"/>
              </a:rPr>
              <a:t>	</a:t>
            </a:r>
            <a:r>
              <a:rPr lang="hu-HU" sz="2600" dirty="0" smtClean="0">
                <a:sym typeface="Wingdings"/>
              </a:rPr>
              <a:t>Prága (1347), Krakkó (1364), Bécs (1365)      </a:t>
            </a:r>
          </a:p>
          <a:p>
            <a:pPr>
              <a:spcAft>
                <a:spcPts val="600"/>
              </a:spcAft>
            </a:pPr>
            <a:r>
              <a:rPr lang="hu-HU" sz="2600" dirty="0" err="1" smtClean="0">
                <a:sym typeface="Wingdings"/>
              </a:rPr>
              <a:t>Studium</a:t>
            </a:r>
            <a:r>
              <a:rPr lang="hu-HU" sz="2600" dirty="0" smtClean="0">
                <a:sym typeface="Wingdings"/>
              </a:rPr>
              <a:t> </a:t>
            </a:r>
            <a:r>
              <a:rPr lang="hu-HU" sz="2600" dirty="0" err="1">
                <a:sym typeface="Wingdings"/>
              </a:rPr>
              <a:t>generale</a:t>
            </a:r>
            <a:r>
              <a:rPr lang="hu-HU" sz="2600" dirty="0">
                <a:sym typeface="Wingdings"/>
              </a:rPr>
              <a:t> (Domokos rend, Buda) 1304 – 1530</a:t>
            </a:r>
          </a:p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Pécs (Nagy Lajos): 1367 – ? (néhány évtizedig) </a:t>
            </a:r>
            <a:r>
              <a:rPr lang="hu-HU" sz="2400" dirty="0" smtClean="0">
                <a:sym typeface="Wingdings"/>
              </a:rPr>
              <a:t>(Pozsonyból 1921)</a:t>
            </a:r>
          </a:p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Óbudai (Luxemburgi Zsigmond): 1395 – 1418  (ÓE: 2010)</a:t>
            </a:r>
          </a:p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Ref. </a:t>
            </a:r>
            <a:r>
              <a:rPr lang="hu-HU" sz="2600" dirty="0">
                <a:sym typeface="Wingdings"/>
              </a:rPr>
              <a:t>k</a:t>
            </a:r>
            <a:r>
              <a:rPr lang="hu-HU" sz="2600" dirty="0" smtClean="0">
                <a:sym typeface="Wingdings"/>
              </a:rPr>
              <a:t>ollégiumok: Pápa, Sárospatak 1531, Debrecen </a:t>
            </a:r>
            <a:r>
              <a:rPr lang="hu-HU" sz="2600" b="1" dirty="0" smtClean="0">
                <a:sym typeface="Wingdings"/>
              </a:rPr>
              <a:t>1538</a:t>
            </a:r>
          </a:p>
          <a:p>
            <a:pPr>
              <a:spcAft>
                <a:spcPts val="1200"/>
              </a:spcAft>
            </a:pPr>
            <a:r>
              <a:rPr lang="hu-HU" sz="2600" dirty="0" smtClean="0">
                <a:sym typeface="Wingdings"/>
              </a:rPr>
              <a:t>Nagyszombat (Pázmány Péter): 1635 –&gt; Buda 1777, Pest 1784  </a:t>
            </a:r>
          </a:p>
        </p:txBody>
      </p:sp>
    </p:spTree>
    <p:extLst>
      <p:ext uri="{BB962C8B-B14F-4D97-AF65-F5344CB8AC3E}">
        <p14:creationId xmlns:p14="http://schemas.microsoft.com/office/powerpoint/2010/main" val="15944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60985"/>
            <a:ext cx="8496944" cy="5632311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hu-HU" altLang="en-US" sz="2800" dirty="0"/>
              <a:t>Dr. h. c. Gulyás Balázs (</a:t>
            </a:r>
            <a:r>
              <a:rPr lang="hu-HU" altLang="en-US" sz="2800" dirty="0" err="1"/>
              <a:t>Karolinska</a:t>
            </a:r>
            <a:r>
              <a:rPr lang="hu-HU" altLang="en-US" sz="2800" dirty="0"/>
              <a:t>); DE, </a:t>
            </a:r>
            <a:r>
              <a:rPr lang="hu-HU" altLang="en-US" sz="2800" dirty="0" smtClean="0"/>
              <a:t>2012. nov. 26</a:t>
            </a:r>
            <a:r>
              <a:rPr lang="hu-HU" altLang="en-US" sz="2800" dirty="0"/>
              <a:t>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hu-HU" altLang="en-US" sz="2600" dirty="0"/>
              <a:t>„Megdöbbentő, de tény, a világ 100 olyan intézménye </a:t>
            </a:r>
            <a:r>
              <a:rPr lang="hu-HU" altLang="en-US" sz="2600" dirty="0" smtClean="0"/>
              <a:t>közül</a:t>
            </a:r>
            <a:r>
              <a:rPr lang="hu-HU" altLang="en-US" sz="2600" dirty="0"/>
              <a:t>, amelyek legrégebb óta, alapításuktól kezdve </a:t>
            </a:r>
            <a:r>
              <a:rPr lang="hu-HU" altLang="en-US" sz="2600" dirty="0" smtClean="0"/>
              <a:t>struktúrájukban</a:t>
            </a:r>
            <a:r>
              <a:rPr lang="hu-HU" altLang="en-US" sz="2600" dirty="0"/>
              <a:t>, funkciójukban, célkitűzéseikben nem tértek </a:t>
            </a:r>
            <a:r>
              <a:rPr lang="hu-HU" altLang="en-US" sz="2600" dirty="0" smtClean="0"/>
              <a:t>el, </a:t>
            </a:r>
            <a:r>
              <a:rPr lang="hu-HU" altLang="en-US" sz="2600" dirty="0"/>
              <a:t>és több száz vagy egyes esetekben több mint ezer éve ugyanazt folytatják, amit elkezdtek, 85 egyetem van. …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hu-HU" altLang="en-US" sz="2600" dirty="0"/>
              <a:t>Tehát a világ legstabilabb intézményei az univerzitások, ezt senki nem vonhatja kétségbe. </a:t>
            </a:r>
          </a:p>
          <a:p>
            <a:pPr algn="just">
              <a:spcBef>
                <a:spcPct val="0"/>
              </a:spcBef>
            </a:pPr>
            <a:r>
              <a:rPr lang="hu-HU" altLang="en-US" sz="2600" dirty="0"/>
              <a:t>Erről a pódiumról kérném, ha vannak itt döntéshozók, ha nincsenek, akkor is hallják meg ezt a hangot, hogy </a:t>
            </a:r>
            <a:r>
              <a:rPr lang="hu-HU" altLang="en-US" sz="2600" dirty="0" err="1" smtClean="0"/>
              <a:t>koncent-ráljunk</a:t>
            </a:r>
            <a:r>
              <a:rPr lang="hu-HU" altLang="en-US" sz="2600" dirty="0" smtClean="0"/>
              <a:t> </a:t>
            </a:r>
            <a:r>
              <a:rPr lang="hu-HU" altLang="en-US" sz="2600" dirty="0"/>
              <a:t>az egyetemekre! Arra az intézményre, amely </a:t>
            </a:r>
            <a:r>
              <a:rPr lang="hu-HU" altLang="en-US" sz="2600" b="1" dirty="0"/>
              <a:t>a </a:t>
            </a:r>
            <a:r>
              <a:rPr lang="hu-HU" altLang="en-US" sz="2600" b="1" dirty="0" err="1" smtClean="0"/>
              <a:t>tudás-nak</a:t>
            </a:r>
            <a:r>
              <a:rPr lang="hu-HU" altLang="en-US" sz="2600" b="1" dirty="0" smtClean="0"/>
              <a:t> </a:t>
            </a:r>
            <a:r>
              <a:rPr lang="hu-HU" altLang="en-US" sz="2600" b="1" dirty="0"/>
              <a:t>nem csak a hordozója, hanem művelője, </a:t>
            </a:r>
            <a:r>
              <a:rPr lang="hu-HU" altLang="en-US" sz="2600" b="1" dirty="0" smtClean="0"/>
              <a:t>létrehozója</a:t>
            </a:r>
            <a:r>
              <a:rPr lang="hu-HU" altLang="en-US" sz="2600" b="1" dirty="0"/>
              <a:t>, továbbadója.” </a:t>
            </a:r>
          </a:p>
        </p:txBody>
      </p:sp>
    </p:spTree>
    <p:extLst>
      <p:ext uri="{BB962C8B-B14F-4D97-AF65-F5344CB8AC3E}">
        <p14:creationId xmlns:p14="http://schemas.microsoft.com/office/powerpoint/2010/main" val="7624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74749"/>
            <a:ext cx="8712968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u-HU" altLang="en-US" sz="2600" dirty="0" smtClean="0"/>
              <a:t>Meggyőződésem (</a:t>
            </a:r>
            <a:r>
              <a:rPr lang="hu-HU" altLang="en-US" sz="2600" dirty="0" err="1" smtClean="0"/>
              <a:t>BGy</a:t>
            </a:r>
            <a:r>
              <a:rPr lang="hu-HU" altLang="en-US" sz="2600" dirty="0" smtClean="0"/>
              <a:t>): ezen összefüggő funkciók </a:t>
            </a:r>
            <a:r>
              <a:rPr lang="hu-HU" altLang="en-US" sz="2600" dirty="0" err="1" smtClean="0"/>
              <a:t>következté-ben</a:t>
            </a:r>
            <a:r>
              <a:rPr lang="hu-HU" altLang="en-US" sz="2600" dirty="0" smtClean="0"/>
              <a:t> az egyetem egyedülállóan komplex, nélkülözhetetlenül </a:t>
            </a:r>
            <a:r>
              <a:rPr lang="hu-HU" altLang="en-US" sz="2600" dirty="0" err="1" smtClean="0"/>
              <a:t>fon-tos</a:t>
            </a:r>
            <a:r>
              <a:rPr lang="hu-HU" altLang="en-US" sz="2600" dirty="0" smtClean="0"/>
              <a:t> és </a:t>
            </a:r>
            <a:r>
              <a:rPr lang="hu-HU" altLang="en-US" sz="2600" b="1" dirty="0" smtClean="0"/>
              <a:t>mással nem pótolható</a:t>
            </a:r>
            <a:r>
              <a:rPr lang="hu-HU" altLang="en-US" sz="2600" dirty="0" smtClean="0"/>
              <a:t> intézménye a társadalomnak. </a:t>
            </a:r>
          </a:p>
          <a:p>
            <a:pPr algn="just">
              <a:spcAft>
                <a:spcPts val="1000"/>
              </a:spcAft>
            </a:pPr>
            <a:r>
              <a:rPr lang="hu-HU" altLang="en-US" sz="2600" dirty="0" smtClean="0"/>
              <a:t>Lehetnek/vannak jó vagy jobb speciális, gyakorlatias képző-helyek, eredményesebb kutatóintézetek, nagy hasznot hozó innovatív szervezetek, de ez a </a:t>
            </a:r>
            <a:r>
              <a:rPr lang="hu-HU" altLang="en-US" sz="2600" b="1" dirty="0" smtClean="0"/>
              <a:t>szintetizáló komplexitás</a:t>
            </a:r>
            <a:r>
              <a:rPr lang="hu-HU" altLang="en-US" sz="2600" dirty="0" smtClean="0"/>
              <a:t> csak az egyetemeken van meg.</a:t>
            </a:r>
          </a:p>
          <a:p>
            <a:pPr algn="just">
              <a:spcAft>
                <a:spcPts val="1000"/>
              </a:spcAft>
            </a:pPr>
            <a:r>
              <a:rPr lang="hu-HU" altLang="en-US" sz="2600" dirty="0" smtClean="0"/>
              <a:t>A fiatal generációk (és szüleik) </a:t>
            </a:r>
            <a:r>
              <a:rPr lang="hu-HU" altLang="en-US" sz="2600" b="1" dirty="0" smtClean="0"/>
              <a:t>színvonalas egyetemeket</a:t>
            </a:r>
            <a:r>
              <a:rPr lang="hu-HU" altLang="en-US" sz="2600" dirty="0" smtClean="0"/>
              <a:t> </a:t>
            </a:r>
            <a:r>
              <a:rPr lang="hu-HU" altLang="en-US" sz="2600" dirty="0" err="1" smtClean="0"/>
              <a:t>igé-nyelnek</a:t>
            </a:r>
            <a:r>
              <a:rPr lang="hu-HU" altLang="en-US" sz="2600" dirty="0" smtClean="0"/>
              <a:t> képzésükhöz, jövőjükhöz; a fejlett és a fejlődő </a:t>
            </a:r>
            <a:r>
              <a:rPr lang="hu-HU" altLang="en-US" sz="2600" dirty="0" err="1" smtClean="0"/>
              <a:t>társadal-mak</a:t>
            </a:r>
            <a:r>
              <a:rPr lang="hu-HU" altLang="en-US" sz="2600" dirty="0" smtClean="0"/>
              <a:t> egyaránt az egyetemektől várják/kapják a rendszerezett régi és az új tudást, annak alkalmazását. </a:t>
            </a:r>
          </a:p>
          <a:p>
            <a:pPr algn="just">
              <a:spcAft>
                <a:spcPts val="1000"/>
              </a:spcAft>
            </a:pPr>
            <a:r>
              <a:rPr lang="hu-HU" altLang="en-US" sz="2600" dirty="0" smtClean="0"/>
              <a:t>Az egyetem képes volt és képes lesz alkalmazkodni a változó társadalmi körülményekhez, sőt hozzájárulni azok jobbításához – a </a:t>
            </a:r>
            <a:r>
              <a:rPr lang="hu-HU" altLang="en-US" sz="2600" b="1" dirty="0" smtClean="0"/>
              <a:t>következő évezred(</a:t>
            </a:r>
            <a:r>
              <a:rPr lang="hu-HU" altLang="en-US" sz="2600" b="1" dirty="0" err="1" smtClean="0"/>
              <a:t>ek</a:t>
            </a:r>
            <a:r>
              <a:rPr lang="hu-HU" altLang="en-US" sz="2600" b="1" dirty="0" smtClean="0"/>
              <a:t>)</a:t>
            </a:r>
            <a:r>
              <a:rPr lang="hu-HU" altLang="en-US" sz="2600" b="1" dirty="0" err="1" smtClean="0"/>
              <a:t>ben</a:t>
            </a:r>
            <a:r>
              <a:rPr lang="hu-HU" altLang="en-US" sz="2600" b="1" dirty="0" smtClean="0"/>
              <a:t> is</a:t>
            </a:r>
            <a:r>
              <a:rPr lang="hu-HU" altLang="en-US" sz="2600" dirty="0" smtClean="0"/>
              <a:t>.</a:t>
            </a:r>
            <a:endParaRPr lang="hu-HU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907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04664"/>
            <a:ext cx="8712968" cy="614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Ha </a:t>
            </a:r>
            <a:r>
              <a:rPr lang="hu-HU" sz="2400" dirty="0"/>
              <a:t>a magyar társadalom, élén a politikai, gazdasági, értelmiségi elittel nem ismeri fel és nem ismeri el sokoldalú támogatással a felsőoktatás jelentőségét,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ha </a:t>
            </a:r>
            <a:r>
              <a:rPr lang="hu-HU" sz="2400" dirty="0"/>
              <a:t>a felsőoktatás nem elég erős </a:t>
            </a:r>
            <a:r>
              <a:rPr lang="hu-HU" sz="2400" dirty="0" smtClean="0"/>
              <a:t>érdekei </a:t>
            </a:r>
            <a:r>
              <a:rPr lang="hu-HU" sz="2400" dirty="0"/>
              <a:t>érvényesítésében, és nem elég következetes értékei </a:t>
            </a:r>
            <a:r>
              <a:rPr lang="hu-HU" sz="2400" dirty="0" smtClean="0"/>
              <a:t>védelmében</a:t>
            </a:r>
            <a:r>
              <a:rPr lang="hu-HU" sz="2400" dirty="0"/>
              <a:t>,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ha </a:t>
            </a:r>
            <a:r>
              <a:rPr lang="hu-HU" sz="2400" dirty="0"/>
              <a:t>nincs világos, átlátható, széles körben </a:t>
            </a:r>
            <a:r>
              <a:rPr lang="hu-HU" sz="2400" dirty="0" smtClean="0"/>
              <a:t>megvitatott </a:t>
            </a:r>
            <a:r>
              <a:rPr lang="hu-HU" sz="2400" dirty="0"/>
              <a:t>és </a:t>
            </a:r>
            <a:r>
              <a:rPr lang="hu-HU" sz="2400" dirty="0" err="1" smtClean="0"/>
              <a:t>társadal-milag</a:t>
            </a:r>
            <a:r>
              <a:rPr lang="hu-HU" sz="2400" dirty="0" smtClean="0"/>
              <a:t> </a:t>
            </a:r>
            <a:r>
              <a:rPr lang="hu-HU" sz="2400" dirty="0"/>
              <a:t>elfogadott kormányzati stratégia,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ha </a:t>
            </a:r>
            <a:r>
              <a:rPr lang="hu-HU" sz="2400" dirty="0"/>
              <a:t>nem látjuk, hogy mikor és mennyivel fektet be ismét többet, </a:t>
            </a:r>
            <a:r>
              <a:rPr lang="hu-HU" sz="2400" dirty="0" smtClean="0"/>
              <a:t>legalább </a:t>
            </a:r>
            <a:r>
              <a:rPr lang="hu-HU" sz="2400" dirty="0"/>
              <a:t>a </a:t>
            </a: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szükségeset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</a:t>
            </a:r>
            <a:r>
              <a:rPr lang="hu-HU" sz="2400" dirty="0"/>
              <a:t>egyén és a közösség a jövőjét alakító </a:t>
            </a:r>
            <a:r>
              <a:rPr lang="hu-HU" sz="2400" dirty="0" smtClean="0"/>
              <a:t>felsőoktatásba</a:t>
            </a:r>
            <a:r>
              <a:rPr lang="hu-HU" sz="2400" dirty="0"/>
              <a:t>,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2400" dirty="0" smtClean="0"/>
              <a:t>akkor </a:t>
            </a:r>
            <a:r>
              <a:rPr lang="hu-HU" sz="2400" dirty="0"/>
              <a:t>nem kell egy emberöltő sem ahhoz, hogy a kisebb-nagyobb gondok helyett valóban kudarcokról szóljon a </a:t>
            </a:r>
            <a:r>
              <a:rPr lang="hu-HU" sz="2400" dirty="0" smtClean="0"/>
              <a:t>következő vissza-tekintés</a:t>
            </a:r>
            <a:r>
              <a:rPr lang="hu-HU" sz="2400" dirty="0"/>
              <a:t>: a felsőoktatás és a társadalom </a:t>
            </a:r>
            <a:r>
              <a:rPr lang="hu-HU" sz="2400" dirty="0" smtClean="0"/>
              <a:t>együttes </a:t>
            </a:r>
            <a:r>
              <a:rPr lang="hu-HU" sz="2400" dirty="0"/>
              <a:t>kudarcáról.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2400" dirty="0" smtClean="0"/>
              <a:t>Ennek </a:t>
            </a:r>
            <a:r>
              <a:rPr lang="hu-HU" sz="2400" dirty="0"/>
              <a:t>elkerülése – kudarcok helyett sikerek elérése – sok-sok egyén és az egész magyar társadalom közös érdeke</a:t>
            </a:r>
            <a:r>
              <a:rPr lang="hu-HU" sz="2400" dirty="0" smtClean="0"/>
              <a:t>.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hu-HU" sz="1700" dirty="0"/>
              <a:t>Bazsa: </a:t>
            </a:r>
            <a:r>
              <a:rPr lang="hu-HU" sz="1700" i="1" dirty="0"/>
              <a:t>Egy </a:t>
            </a:r>
            <a:r>
              <a:rPr lang="hu-HU" sz="1700" b="1" i="1" dirty="0"/>
              <a:t>emberöltő</a:t>
            </a:r>
            <a:r>
              <a:rPr lang="hu-HU" sz="1700" i="1" dirty="0"/>
              <a:t> sikerei és gondjai a magyar felsőoktatásban, Felsőoktatási Műhely, 2014. </a:t>
            </a:r>
            <a:endParaRPr lang="hu-HU" sz="17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04664"/>
            <a:ext cx="8712968" cy="614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Ha </a:t>
            </a:r>
            <a:r>
              <a:rPr lang="hu-HU" sz="2400" dirty="0"/>
              <a:t>a magyar társadalom, élén a politikai, gazdasági, értelmiségi elittel </a:t>
            </a:r>
            <a:r>
              <a:rPr lang="hu-HU" sz="2400" dirty="0">
                <a:solidFill>
                  <a:schemeClr val="bg1"/>
                </a:solidFill>
              </a:rPr>
              <a:t>nem</a:t>
            </a:r>
            <a:r>
              <a:rPr lang="hu-HU" sz="2400" dirty="0"/>
              <a:t> ismeri fel és </a:t>
            </a:r>
            <a:r>
              <a:rPr lang="hu-HU" sz="2400" dirty="0">
                <a:solidFill>
                  <a:schemeClr val="bg1"/>
                </a:solidFill>
              </a:rPr>
              <a:t>nem </a:t>
            </a:r>
            <a:r>
              <a:rPr lang="hu-HU" sz="2400" dirty="0"/>
              <a:t>ismeri el sokoldalú támogatással a felsőoktatás jelentőségét,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ha</a:t>
            </a:r>
            <a:r>
              <a:rPr lang="hu-HU" sz="2400" dirty="0" smtClean="0"/>
              <a:t> </a:t>
            </a:r>
            <a:r>
              <a:rPr lang="hu-HU" sz="2400" dirty="0"/>
              <a:t>a felsőoktatás </a:t>
            </a:r>
            <a:r>
              <a:rPr lang="hu-HU" sz="2400" dirty="0">
                <a:solidFill>
                  <a:schemeClr val="bg1"/>
                </a:solidFill>
              </a:rPr>
              <a:t>nem</a:t>
            </a:r>
            <a:r>
              <a:rPr lang="hu-HU" sz="2400" dirty="0"/>
              <a:t> elég erős </a:t>
            </a:r>
            <a:r>
              <a:rPr lang="hu-HU" sz="2400" dirty="0" smtClean="0"/>
              <a:t>érdekei </a:t>
            </a:r>
            <a:r>
              <a:rPr lang="hu-HU" sz="2400" dirty="0"/>
              <a:t>érvényesítésében, és </a:t>
            </a:r>
            <a:r>
              <a:rPr lang="hu-HU" sz="2400" dirty="0">
                <a:solidFill>
                  <a:schemeClr val="bg1"/>
                </a:solidFill>
              </a:rPr>
              <a:t>nem</a:t>
            </a:r>
            <a:r>
              <a:rPr lang="hu-HU" sz="2400" dirty="0"/>
              <a:t> elég következetes értékei </a:t>
            </a:r>
            <a:r>
              <a:rPr lang="hu-HU" sz="2400" dirty="0" smtClean="0"/>
              <a:t>védelmében</a:t>
            </a:r>
            <a:r>
              <a:rPr lang="hu-HU" sz="2400" dirty="0"/>
              <a:t>,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ha</a:t>
            </a:r>
            <a:r>
              <a:rPr lang="hu-HU" sz="2400" dirty="0" smtClean="0"/>
              <a:t> </a:t>
            </a:r>
            <a:r>
              <a:rPr lang="hu-HU" sz="2400" dirty="0">
                <a:solidFill>
                  <a:schemeClr val="bg1"/>
                </a:solidFill>
              </a:rPr>
              <a:t>nincs </a:t>
            </a:r>
            <a:r>
              <a:rPr lang="hu-HU" sz="2400" dirty="0"/>
              <a:t>világos, átlátható, széles körben </a:t>
            </a:r>
            <a:r>
              <a:rPr lang="hu-HU" sz="2400" dirty="0" smtClean="0"/>
              <a:t>megvitatott </a:t>
            </a:r>
            <a:r>
              <a:rPr lang="hu-HU" sz="2400" dirty="0"/>
              <a:t>és </a:t>
            </a:r>
            <a:r>
              <a:rPr lang="hu-HU" sz="2400" dirty="0" err="1" smtClean="0"/>
              <a:t>társadal-milag</a:t>
            </a:r>
            <a:r>
              <a:rPr lang="hu-HU" sz="2400" dirty="0" smtClean="0"/>
              <a:t> </a:t>
            </a:r>
            <a:r>
              <a:rPr lang="hu-HU" sz="2400" dirty="0"/>
              <a:t>elfogadott kormányzati stratégia,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ha </a:t>
            </a:r>
            <a:r>
              <a:rPr lang="hu-HU" sz="2400" dirty="0">
                <a:solidFill>
                  <a:schemeClr val="bg1"/>
                </a:solidFill>
              </a:rPr>
              <a:t>nem </a:t>
            </a:r>
            <a:r>
              <a:rPr lang="hu-HU" sz="2400" dirty="0"/>
              <a:t>látjuk, hogy mikor és mennyivel fektet be </a:t>
            </a:r>
            <a:r>
              <a:rPr lang="hu-HU" sz="2400" dirty="0">
                <a:solidFill>
                  <a:schemeClr val="bg1"/>
                </a:solidFill>
              </a:rPr>
              <a:t>ismét</a:t>
            </a:r>
            <a:r>
              <a:rPr lang="hu-HU" sz="2400" dirty="0"/>
              <a:t> többet, </a:t>
            </a:r>
            <a:r>
              <a:rPr lang="hu-HU" sz="2400" dirty="0" smtClean="0"/>
              <a:t>legalább </a:t>
            </a:r>
            <a:r>
              <a:rPr lang="hu-HU" sz="2400" dirty="0"/>
              <a:t>a </a:t>
            </a:r>
            <a:r>
              <a:rPr lang="hu-HU" sz="2400" dirty="0" smtClean="0"/>
              <a:t>szükségeset </a:t>
            </a:r>
            <a:r>
              <a:rPr lang="hu-HU" sz="2400" dirty="0"/>
              <a:t>az egyén és a közösség a jövőjét alakító </a:t>
            </a:r>
            <a:r>
              <a:rPr lang="hu-HU" sz="2400" dirty="0" smtClean="0"/>
              <a:t>felsőoktatásba</a:t>
            </a:r>
            <a:r>
              <a:rPr lang="hu-HU" sz="2400" dirty="0"/>
              <a:t>, </a:t>
            </a:r>
            <a:endParaRPr lang="hu-HU" sz="2400" dirty="0" smtClean="0"/>
          </a:p>
          <a:p>
            <a:pPr marL="342900" indent="-342900" algn="just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2400" dirty="0" smtClean="0"/>
              <a:t>akkor </a:t>
            </a:r>
            <a:r>
              <a:rPr lang="hu-HU" sz="2400" dirty="0">
                <a:solidFill>
                  <a:schemeClr val="bg1"/>
                </a:solidFill>
              </a:rPr>
              <a:t>nem kell egy emberöltő sem ahhoz, hogy a kisebb-nagyobb gondok helyett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valóban</a:t>
            </a:r>
            <a:r>
              <a:rPr lang="hu-HU" sz="2400" dirty="0">
                <a:solidFill>
                  <a:schemeClr val="bg1"/>
                </a:solidFill>
              </a:rPr>
              <a:t> kudarcokról szóljon a </a:t>
            </a:r>
            <a:r>
              <a:rPr lang="hu-HU" sz="2400" dirty="0" smtClean="0">
                <a:solidFill>
                  <a:schemeClr val="bg1"/>
                </a:solidFill>
              </a:rPr>
              <a:t>következő vissza-tekintés</a:t>
            </a:r>
            <a:r>
              <a:rPr lang="hu-HU" sz="2400" dirty="0">
                <a:solidFill>
                  <a:schemeClr val="bg1"/>
                </a:solidFill>
              </a:rPr>
              <a:t>: a felsőoktatás és a társadalom </a:t>
            </a:r>
            <a:r>
              <a:rPr lang="hu-HU" sz="2400" dirty="0" smtClean="0">
                <a:solidFill>
                  <a:schemeClr val="bg1"/>
                </a:solidFill>
              </a:rPr>
              <a:t>együttes </a:t>
            </a:r>
            <a:r>
              <a:rPr lang="hu-HU" sz="2400" dirty="0">
                <a:solidFill>
                  <a:schemeClr val="bg1"/>
                </a:solidFill>
              </a:rPr>
              <a:t>kudarcáról. 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bg1"/>
                </a:solidFill>
              </a:rPr>
              <a:t>Ennek </a:t>
            </a:r>
            <a:r>
              <a:rPr lang="hu-HU" sz="2400" dirty="0">
                <a:solidFill>
                  <a:schemeClr val="bg1"/>
                </a:solidFill>
              </a:rPr>
              <a:t>elkerülése – kudarcok helyett </a:t>
            </a:r>
            <a:r>
              <a:rPr lang="hu-HU" sz="2400" dirty="0"/>
              <a:t>sikerek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elérése </a:t>
            </a:r>
            <a:r>
              <a:rPr lang="hu-HU" sz="2400" dirty="0">
                <a:solidFill>
                  <a:schemeClr val="bg1"/>
                </a:solidFill>
              </a:rPr>
              <a:t>– sok-sok egyén és az egész magyar társadalom közös érdeke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hu-HU" sz="1700" dirty="0"/>
              <a:t>Bazsa: </a:t>
            </a:r>
            <a:r>
              <a:rPr lang="hu-HU" sz="1700" i="1" dirty="0">
                <a:solidFill>
                  <a:schemeClr val="bg1"/>
                </a:solidFill>
              </a:rPr>
              <a:t>Egy </a:t>
            </a:r>
            <a:r>
              <a:rPr lang="hu-HU" sz="1700" b="1" i="1" dirty="0">
                <a:solidFill>
                  <a:schemeClr val="bg1"/>
                </a:solidFill>
              </a:rPr>
              <a:t>emberöltő</a:t>
            </a:r>
            <a:r>
              <a:rPr lang="hu-HU" sz="1700" i="1" dirty="0">
                <a:solidFill>
                  <a:schemeClr val="bg1"/>
                </a:solidFill>
              </a:rPr>
              <a:t> sikerei és gondjai a magyar felsőoktatásban, Felsőoktatási Műhely, 2014. </a:t>
            </a:r>
            <a:endParaRPr lang="hu-HU" sz="170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691680" y="2276872"/>
            <a:ext cx="5616624" cy="2154436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600" b="1" dirty="0" smtClean="0"/>
              <a:t>„Ha </a:t>
            </a:r>
            <a:r>
              <a:rPr lang="hu-HU" sz="2600" b="1" dirty="0"/>
              <a:t>nem javul az oktatás, </a:t>
            </a:r>
            <a:r>
              <a:rPr lang="hu-HU" sz="2600" b="1" dirty="0" smtClean="0"/>
              <a:t/>
            </a:r>
            <a:br>
              <a:rPr lang="hu-HU" sz="2600" b="1" dirty="0" smtClean="0"/>
            </a:br>
            <a:r>
              <a:rPr lang="hu-HU" sz="2600" b="1" dirty="0" smtClean="0"/>
              <a:t>az </a:t>
            </a:r>
            <a:r>
              <a:rPr lang="hu-HU" sz="2600" b="1" dirty="0"/>
              <a:t>ország jövője forog </a:t>
            </a:r>
            <a:r>
              <a:rPr lang="hu-HU" sz="2600" b="1" dirty="0" smtClean="0"/>
              <a:t>kockán”</a:t>
            </a:r>
            <a:endParaRPr lang="hu-HU" sz="2600" b="1" dirty="0"/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hu-HU" sz="2400" dirty="0" smtClean="0">
                <a:cs typeface="Arial" panose="020B0604020202020204" pitchFamily="34" charset="0"/>
              </a:rPr>
              <a:t>Lovász László, az MTA elnöke</a:t>
            </a:r>
            <a:br>
              <a:rPr lang="hu-HU" sz="2400" dirty="0" smtClean="0">
                <a:cs typeface="Arial" panose="020B0604020202020204" pitchFamily="34" charset="0"/>
              </a:rPr>
            </a:br>
            <a:r>
              <a:rPr lang="hu-HU" sz="2400" dirty="0" smtClean="0">
                <a:cs typeface="Arial" panose="020B0604020202020204" pitchFamily="34" charset="0"/>
              </a:rPr>
              <a:t>2017. 02. 24.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www.mta.hu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827584" y="1124744"/>
            <a:ext cx="7776864" cy="50683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felkérést és a figyelmet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És most beszélgessünk </a:t>
            </a:r>
            <a:b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felsőoktatásról!</a:t>
            </a:r>
          </a:p>
          <a:p>
            <a:pPr algn="ctr">
              <a:lnSpc>
                <a:spcPct val="114000"/>
              </a:lnSpc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előtte és utána is:</a:t>
            </a:r>
          </a:p>
          <a:p>
            <a:pPr algn="ctr">
              <a:lnSpc>
                <a:spcPct val="114000"/>
              </a:lnSpc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Köszöntjük – és köszönjük – a nőket, itt külön is a professzornőket és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-néket</a:t>
            </a:r>
            <a: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Nőnapon!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sárga rózsa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320" y="1089248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9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627784" y="591071"/>
            <a:ext cx="360040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Jogrendszer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1814" y="1412776"/>
            <a:ext cx="864267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600" dirty="0" smtClean="0"/>
              <a:t>Három törvény:  </a:t>
            </a:r>
          </a:p>
          <a:p>
            <a:pPr>
              <a:spcAft>
                <a:spcPts val="600"/>
              </a:spcAft>
            </a:pPr>
            <a:r>
              <a:rPr lang="hu-HU" sz="2600" dirty="0"/>
              <a:t>	</a:t>
            </a:r>
            <a:r>
              <a:rPr lang="hu-HU" sz="2600" dirty="0" smtClean="0"/>
              <a:t>1993: első önálló felsőoktatási törvény (MRK!)</a:t>
            </a:r>
          </a:p>
          <a:p>
            <a:pPr>
              <a:spcAft>
                <a:spcPts val="600"/>
              </a:spcAft>
            </a:pPr>
            <a:r>
              <a:rPr lang="hu-HU" sz="2600" dirty="0"/>
              <a:t>	</a:t>
            </a:r>
            <a:r>
              <a:rPr lang="hu-HU" sz="2600" dirty="0" smtClean="0"/>
              <a:t>2005: több ciklusú képzés, kezdődő centralizáció</a:t>
            </a:r>
          </a:p>
          <a:p>
            <a:pPr>
              <a:spcAft>
                <a:spcPts val="600"/>
              </a:spcAft>
            </a:pPr>
            <a:r>
              <a:rPr lang="hu-HU" sz="2600" dirty="0"/>
              <a:t>	</a:t>
            </a:r>
            <a:r>
              <a:rPr lang="hu-HU" sz="2600" dirty="0" smtClean="0"/>
              <a:t>2011: Nftv – erős centralizáció, alig autonómia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+ részletesen szabályozó kormány és miniszteri rendeletek</a:t>
            </a:r>
          </a:p>
          <a:p>
            <a:pPr>
              <a:spcAft>
                <a:spcPts val="1200"/>
              </a:spcAft>
            </a:pPr>
            <a:r>
              <a:rPr lang="hu-HU" sz="2600" dirty="0" smtClean="0"/>
              <a:t>A törvény és a rendeletek is túl sűrűn módosulnak. 	</a:t>
            </a:r>
            <a:br>
              <a:rPr lang="hu-HU" sz="2600" dirty="0" smtClean="0"/>
            </a:br>
            <a:r>
              <a:rPr lang="hu-HU" sz="2600" dirty="0" smtClean="0"/>
              <a:t>	Ez jogbizonytalanság: mi lesz holnap és holnapután?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Stratégia 2013 (</a:t>
            </a:r>
            <a:r>
              <a:rPr lang="hu-HU" sz="2600" dirty="0" err="1" smtClean="0"/>
              <a:t>Klinghammer</a:t>
            </a:r>
            <a:r>
              <a:rPr lang="hu-HU" sz="2600" dirty="0" smtClean="0"/>
              <a:t> </a:t>
            </a:r>
            <a:r>
              <a:rPr lang="hu-HU" sz="2600" b="1" i="1" dirty="0" smtClean="0">
                <a:solidFill>
                  <a:srgbClr val="C00000"/>
                </a:solidFill>
              </a:rPr>
              <a:t>vs.</a:t>
            </a:r>
            <a:r>
              <a:rPr lang="hu-HU" sz="2600" dirty="0" smtClean="0"/>
              <a:t> </a:t>
            </a:r>
            <a:r>
              <a:rPr lang="hu-HU" sz="2600" dirty="0" err="1" smtClean="0"/>
              <a:t>Parragh</a:t>
            </a:r>
            <a:r>
              <a:rPr lang="hu-HU" sz="2600" dirty="0" smtClean="0"/>
              <a:t> – 10:1 –&gt; </a:t>
            </a:r>
            <a:r>
              <a:rPr lang="hu-HU" sz="2600" dirty="0" err="1" smtClean="0"/>
              <a:t>1</a:t>
            </a:r>
            <a:r>
              <a:rPr lang="hu-HU" sz="2600" dirty="0" smtClean="0"/>
              <a:t>:</a:t>
            </a:r>
            <a:r>
              <a:rPr lang="hu-HU" sz="2600" strike="sngStrike" dirty="0" smtClean="0"/>
              <a:t>10</a:t>
            </a:r>
            <a:r>
              <a:rPr lang="hu-HU" sz="2600" dirty="0" smtClean="0"/>
              <a:t>)	</a:t>
            </a:r>
          </a:p>
          <a:p>
            <a:pPr>
              <a:spcAft>
                <a:spcPts val="600"/>
              </a:spcAft>
            </a:pPr>
            <a:r>
              <a:rPr lang="hu-HU" sz="2600" dirty="0" smtClean="0"/>
              <a:t>Stratégia 2014</a:t>
            </a:r>
            <a:r>
              <a:rPr lang="hu-HU" sz="2600" dirty="0"/>
              <a:t>, </a:t>
            </a:r>
            <a:r>
              <a:rPr lang="hu-HU" sz="2600" u="sng" dirty="0" smtClean="0"/>
              <a:t>2016</a:t>
            </a:r>
            <a:r>
              <a:rPr lang="hu-HU" sz="2600" dirty="0" smtClean="0"/>
              <a:t>*: </a:t>
            </a:r>
            <a:r>
              <a:rPr lang="hu-HU" sz="2600" dirty="0"/>
              <a:t>„Fokozatváltás a felsőoktatásban</a:t>
            </a:r>
            <a:r>
              <a:rPr lang="hu-HU" sz="2600" dirty="0" smtClean="0"/>
              <a:t>”</a:t>
            </a:r>
            <a:endParaRPr lang="hu-HU" sz="2600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hu-HU" sz="2600" dirty="0" smtClean="0">
                <a:sym typeface="Wingdings"/>
              </a:rPr>
              <a:t>      *</a:t>
            </a:r>
            <a:r>
              <a:rPr lang="hu-HU" sz="2600" u="sng" dirty="0" smtClean="0">
                <a:sym typeface="Wingdings"/>
              </a:rPr>
              <a:t>Ebben</a:t>
            </a:r>
            <a:r>
              <a:rPr lang="hu-HU" sz="2600" dirty="0" smtClean="0">
                <a:sym typeface="Wingdings"/>
              </a:rPr>
              <a:t>: 60 cél, 200 akció! </a:t>
            </a:r>
            <a:r>
              <a:rPr lang="hu-HU" sz="2600" b="1" i="1" dirty="0" smtClean="0">
                <a:solidFill>
                  <a:srgbClr val="C00000"/>
                </a:solidFill>
                <a:sym typeface="Wingdings"/>
              </a:rPr>
              <a:t>vs.</a:t>
            </a:r>
            <a:r>
              <a:rPr lang="hu-HU" sz="2600" dirty="0" smtClean="0">
                <a:sym typeface="Wingdings"/>
              </a:rPr>
              <a:t> autonóm felsőoktatás?</a:t>
            </a:r>
            <a:endParaRPr lang="hu-HU" sz="26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77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6696744" cy="576064"/>
          </a:xfrm>
          <a:solidFill>
            <a:srgbClr val="00B0F0"/>
          </a:solidFill>
          <a:ln w="38100">
            <a:solidFill>
              <a:srgbClr val="C00000"/>
            </a:solidFill>
          </a:ln>
        </p:spPr>
        <p:txBody>
          <a:bodyPr anchor="t">
            <a:normAutofit fontScale="90000"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Intézményrendszer – adatok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93826"/>
              </p:ext>
            </p:extLst>
          </p:nvPr>
        </p:nvGraphicFramePr>
        <p:xfrm>
          <a:off x="539552" y="912680"/>
          <a:ext cx="7200800" cy="5527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368152"/>
                <a:gridCol w="1368152"/>
                <a:gridCol w="1584176"/>
                <a:gridCol w="1368152"/>
              </a:tblGrid>
              <a:tr h="5234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Tanév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 int. száma</a:t>
                      </a:r>
                      <a:endParaRPr lang="en-US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noProof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Hallgatók (ezer fő)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Oktatók</a:t>
                      </a:r>
                      <a:r>
                        <a:rPr lang="hu-HU" sz="2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száma</a:t>
                      </a:r>
                      <a:endParaRPr lang="en-US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Hallg</a:t>
                      </a:r>
                      <a:r>
                        <a:rPr lang="hu-HU" sz="2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 oktató.</a:t>
                      </a:r>
                      <a:endParaRPr lang="en-US" sz="2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1950/51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19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32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1960/61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43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  45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5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635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8,0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1970/71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74</a:t>
                      </a:r>
                      <a:r>
                        <a:rPr lang="hu-HU" sz="2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..</a:t>
                      </a:r>
                      <a:endParaRPr lang="hu-HU" sz="2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  81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9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1980/81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101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890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1990/91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77</a:t>
                      </a:r>
                      <a:endParaRPr lang="hu-HU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108</a:t>
                      </a:r>
                      <a:endParaRPr lang="hu-HU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302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6,3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640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2000/10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327</a:t>
                      </a:r>
                      <a:r>
                        <a:rPr lang="hu-HU" sz="26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..</a:t>
                      </a:r>
                      <a:endParaRPr lang="hu-HU" sz="2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22 873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2005/06</a:t>
                      </a:r>
                      <a:endParaRPr lang="hu-HU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71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i="0" u="none" strike="noStrike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424</a:t>
                      </a:r>
                      <a:r>
                        <a:rPr lang="hu-HU" sz="26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 </a:t>
                      </a:r>
                      <a:endParaRPr lang="hu-HU" sz="26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188</a:t>
                      </a:r>
                      <a:endParaRPr lang="hu-HU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18,3</a:t>
                      </a:r>
                      <a:endParaRPr lang="hu-HU" sz="2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2010/11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    361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495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16,8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2014/15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306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080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14,5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2015/16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295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668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13,6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2016/17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287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418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12,8</a:t>
                      </a:r>
                      <a:endParaRPr lang="hu-HU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9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79512" y="5013176"/>
            <a:ext cx="87849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Alkalmazott tudományok egyeteme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feltétel 2 duális képzés***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ötlet: </a:t>
            </a:r>
            <a:r>
              <a:rPr lang="hu-HU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közösségi </a:t>
            </a:r>
            <a:r>
              <a:rPr lang="hu-H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felsőoktatási képzési </a:t>
            </a:r>
            <a:r>
              <a:rPr lang="hu-HU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központok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(KFKK): Hatvan, Kisvárda, Starján, *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Saújhely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Siófok, Sümeg, Tata.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971600" y="980728"/>
          <a:ext cx="71287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31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267744" y="591071"/>
            <a:ext cx="4968552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Intézmények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9512" y="5013176"/>
            <a:ext cx="87849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lkalmazott tudományok egyeteme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feltétel 2 duális képzés*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Új figura: 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közösségi </a:t>
            </a: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felsőoktatási képzési 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központok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(KFKK): Hatvan, Kisvárda, Starján, *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Saújhely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Siófok, Sümeg, Tata.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6143"/>
              </p:ext>
            </p:extLst>
          </p:nvPr>
        </p:nvGraphicFramePr>
        <p:xfrm>
          <a:off x="457200" y="1484784"/>
          <a:ext cx="7931224" cy="3257284"/>
        </p:xfrm>
        <a:graphic>
          <a:graphicData uri="http://schemas.openxmlformats.org/drawingml/2006/table">
            <a:tbl>
              <a:tblPr/>
              <a:tblGrid>
                <a:gridCol w="1450504"/>
                <a:gridCol w="1152128"/>
                <a:gridCol w="1584176"/>
                <a:gridCol w="1152128"/>
                <a:gridCol w="1440160"/>
                <a:gridCol w="1152128"/>
              </a:tblGrid>
              <a:tr h="64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Egye-tem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Alkalm</a:t>
                      </a:r>
                      <a:r>
                        <a:rPr kumimoji="0" lang="hu-HU" alt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hu-HU" altLang="hu-H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tudom-ok</a:t>
                      </a:r>
                      <a:r>
                        <a:rPr kumimoji="0" lang="hu-HU" alt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egyeteme</a:t>
                      </a:r>
                      <a:endParaRPr kumimoji="0" lang="en-GB" alt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Fő-iskola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 FOI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Hallg</a:t>
                      </a: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%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Állami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en-GB" altLang="hu-H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87%</a:t>
                      </a:r>
                      <a:endParaRPr kumimoji="0" lang="en-GB" altLang="hu-H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Egyházi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8%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Magán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5%</a:t>
                      </a:r>
                      <a:endParaRPr kumimoji="0" lang="en-GB" altLang="hu-H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</a:t>
                      </a:r>
                      <a:endParaRPr kumimoji="0" lang="en-GB" altLang="hu-H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en-GB" altLang="hu-H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7*</a:t>
                      </a:r>
                      <a:endParaRPr kumimoji="0" lang="en-GB" altLang="hu-H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en-GB" altLang="hu-H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kumimoji="0" lang="en-GB" altLang="hu-H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altLang="hu-HU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en-GB" altLang="hu-HU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3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7484</TotalTime>
  <Words>3662</Words>
  <Application>Microsoft Office PowerPoint</Application>
  <PresentationFormat>Diavetítés a képernyőre (4:3 oldalarány)</PresentationFormat>
  <Paragraphs>602</Paragraphs>
  <Slides>56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57" baseType="lpstr">
      <vt:lpstr>Office-téma</vt:lpstr>
      <vt:lpstr>BESZÉLGESSÜNK  A FELSŐOKTATÁSRÓL</vt:lpstr>
      <vt:lpstr> </vt:lpstr>
      <vt:lpstr>Kik beszél(get)nek itthon a felsőoktatásról? </vt:lpstr>
      <vt:lpstr>Miről beszélgessünk mi?</vt:lpstr>
      <vt:lpstr>PowerPoint bemutató</vt:lpstr>
      <vt:lpstr>PowerPoint bemutató</vt:lpstr>
      <vt:lpstr>Intézményrendszer – adatok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Duális képzés 2015/16 és 2016/17 tanévek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Kutatás: European Research Council grant-ek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Bérrendezés a felsőoktatásban (EMMI adatok)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Hallgatók, oktatók, publikációk, források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HIGHER EDUCATION</dc:title>
  <dc:creator>Dr. Bazsa György</dc:creator>
  <cp:lastModifiedBy>Dr. Bazsa György</cp:lastModifiedBy>
  <cp:revision>487</cp:revision>
  <cp:lastPrinted>2017-02-25T14:31:28Z</cp:lastPrinted>
  <dcterms:created xsi:type="dcterms:W3CDTF">2015-10-18T07:10:00Z</dcterms:created>
  <dcterms:modified xsi:type="dcterms:W3CDTF">2017-03-08T22:21:41Z</dcterms:modified>
</cp:coreProperties>
</file>